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6858000" cy="9906000" type="A4"/>
  <p:notesSz cx="6858000" cy="9144000"/>
  <p:embeddedFontLst>
    <p:embeddedFont>
      <p:font typeface="Apple Chancery" panose="03020702040506060504" pitchFamily="66" charset="0"/>
      <p:regular r:id="rId10"/>
    </p:embeddedFont>
    <p:embeddedFont>
      <p:font typeface="Berlin Sans FB Demi" panose="020E0802020502020306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JasmineUPC" panose="02020603050405020304" pitchFamily="18" charset="-34"/>
      <p:regular r:id="rId18"/>
      <p:bold r:id="rId19"/>
      <p:italic r:id="rId20"/>
      <p:boldItalic r:id="rId21"/>
    </p:embeddedFont>
    <p:embeddedFont>
      <p:font typeface="JS Sethaas" pitchFamily="2" charset="2"/>
      <p:regular r:id="rId22"/>
    </p:embeddedFont>
    <p:embeddedFont>
      <p:font typeface="JS Synjaias" pitchFamily="2" charset="2"/>
      <p:regular r:id="rId23"/>
      <p:italic r:id="rId24"/>
    </p:embeddedFont>
    <p:embeddedFont>
      <p:font typeface="JS Toomtam" panose="02000000000000000000" pitchFamily="50" charset="0"/>
      <p:regular r:id="rId25"/>
    </p:embeddedFont>
    <p:embeddedFont>
      <p:font typeface="OCR A Extended" panose="02010509020102010303" pitchFamily="50" charset="0"/>
      <p:regular r:id="rId26"/>
    </p:embeddedFont>
    <p:embeddedFont>
      <p:font typeface="TH Mali Grade 6" panose="02000506000000020004" pitchFamily="2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pkk0xv48orsrbWx4lizSA==" hashData="9110N1A1IzS4/YKM8ove7DSkmGE4Q4Uw7d6L6WX1829zJr5seN5VDfahdQuWaDuvYBo5+64RJBKt8EMHUSK03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226"/>
    <a:srgbClr val="FF00FF"/>
    <a:srgbClr val="E820DE"/>
    <a:srgbClr val="FF6743"/>
    <a:srgbClr val="FF3300"/>
    <a:srgbClr val="934BC9"/>
    <a:srgbClr val="E2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2EA24-672E-40C8-84EF-6D54F868DA42}" v="17" dt="2019-10-16T04:20:25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85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74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7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23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7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01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42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63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41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8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36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3A28-E739-431C-9105-982D106E2DE2}" type="datetimeFigureOut">
              <a:rPr lang="th-TH" smtClean="0"/>
              <a:t>16/10/62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65ED-1A1A-4D3D-BFED-7FC8FAA967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963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รูปภาพประกอบด้วย ข้อความ, กระดานดำ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809BFB7-4A67-48CC-81F0-ACD72FCA7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B9C392A6-A45A-4B45-AC24-E06640326DE7}"/>
              </a:ext>
            </a:extLst>
          </p:cNvPr>
          <p:cNvGrpSpPr/>
          <p:nvPr/>
        </p:nvGrpSpPr>
        <p:grpSpPr>
          <a:xfrm>
            <a:off x="466725" y="362358"/>
            <a:ext cx="5991225" cy="1649866"/>
            <a:chOff x="466725" y="362358"/>
            <a:chExt cx="5991225" cy="1649866"/>
          </a:xfrm>
        </p:grpSpPr>
        <p:sp>
          <p:nvSpPr>
            <p:cNvPr id="13" name="แผนผังลำดับงาน: สิ้นสุด 12">
              <a:extLst>
                <a:ext uri="{FF2B5EF4-FFF2-40B4-BE49-F238E27FC236}">
                  <a16:creationId xmlns:a16="http://schemas.microsoft.com/office/drawing/2014/main" id="{3ECEB35F-1BC5-4F6F-A56A-3E046AF01B89}"/>
                </a:ext>
              </a:extLst>
            </p:cNvPr>
            <p:cNvSpPr/>
            <p:nvPr/>
          </p:nvSpPr>
          <p:spPr>
            <a:xfrm>
              <a:off x="1201646" y="505642"/>
              <a:ext cx="5256304" cy="1363298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DDDC2581-3D5C-497F-A970-A20EB53EBDCB}"/>
                </a:ext>
              </a:extLst>
            </p:cNvPr>
            <p:cNvGrpSpPr/>
            <p:nvPr/>
          </p:nvGrpSpPr>
          <p:grpSpPr>
            <a:xfrm>
              <a:off x="466725" y="362358"/>
              <a:ext cx="1734911" cy="1649866"/>
              <a:chOff x="1409700" y="2114550"/>
              <a:chExt cx="1600200" cy="1600200"/>
            </a:xfrm>
          </p:grpSpPr>
          <p:sp>
            <p:nvSpPr>
              <p:cNvPr id="11" name="วงรี 10">
                <a:extLst>
                  <a:ext uri="{FF2B5EF4-FFF2-40B4-BE49-F238E27FC236}">
                    <a16:creationId xmlns:a16="http://schemas.microsoft.com/office/drawing/2014/main" id="{C9BD5193-517D-4A39-9F3A-9FC299C8E420}"/>
                  </a:ext>
                </a:extLst>
              </p:cNvPr>
              <p:cNvSpPr/>
              <p:nvPr/>
            </p:nvSpPr>
            <p:spPr>
              <a:xfrm>
                <a:off x="1409700" y="2114550"/>
                <a:ext cx="1600200" cy="1600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pic>
            <p:nvPicPr>
              <p:cNvPr id="7" name="รูปภาพ 6" descr="รูปภาพประกอบด้วย ห้อง, อาหาร, สัญลักษณ์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DFFBE5B8-015A-4919-AD0F-8DD3F2483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2324100"/>
                <a:ext cx="1219200" cy="1219200"/>
              </a:xfrm>
              <a:prstGeom prst="rect">
                <a:avLst/>
              </a:prstGeom>
            </p:spPr>
          </p:pic>
        </p:grp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5CF7DF54-9B5B-4E1A-A039-24A41DB3357C}"/>
                </a:ext>
              </a:extLst>
            </p:cNvPr>
            <p:cNvSpPr txBox="1"/>
            <p:nvPr/>
          </p:nvSpPr>
          <p:spPr>
            <a:xfrm>
              <a:off x="1864178" y="798216"/>
              <a:ext cx="4431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การถอดบทเรียนความสำเร็จการพัฒนาผลสัมฤทธิ์ทางการศึกษา ปีการศึกษา 2561 โรงเรียนสังกัดองค์กรปกครองส่วนท้องถิ่น</a:t>
              </a:r>
            </a:p>
            <a:p>
              <a:pPr algn="ctr"/>
              <a:r>
                <a:rPr lang="th-TH" sz="16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 และองค์กรปกครองส่วนท้องถิ่นที่จัดการศึกษา</a:t>
              </a:r>
            </a:p>
          </p:txBody>
        </p:sp>
      </p:grp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9F9FEF18-E708-4F2F-9D97-2360B6551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56" y="5096845"/>
            <a:ext cx="3758888" cy="154639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EBA314E1-9734-4DF4-BF3D-AF577B675A18}"/>
              </a:ext>
            </a:extLst>
          </p:cNvPr>
          <p:cNvGrpSpPr/>
          <p:nvPr/>
        </p:nvGrpSpPr>
        <p:grpSpPr>
          <a:xfrm>
            <a:off x="621023" y="4245138"/>
            <a:ext cx="1355182" cy="1223959"/>
            <a:chOff x="2140522" y="1995137"/>
            <a:chExt cx="2767757" cy="2403185"/>
          </a:xfrm>
        </p:grpSpPr>
        <p:sp>
          <p:nvSpPr>
            <p:cNvPr id="18" name="คำบรรยายภาพ: วงรี 17">
              <a:extLst>
                <a:ext uri="{FF2B5EF4-FFF2-40B4-BE49-F238E27FC236}">
                  <a16:creationId xmlns:a16="http://schemas.microsoft.com/office/drawing/2014/main" id="{B73F2A00-AC45-4A5B-9365-9D533A6DDCD0}"/>
                </a:ext>
              </a:extLst>
            </p:cNvPr>
            <p:cNvSpPr/>
            <p:nvPr/>
          </p:nvSpPr>
          <p:spPr>
            <a:xfrm>
              <a:off x="2152380" y="1995137"/>
              <a:ext cx="2755899" cy="2387601"/>
            </a:xfrm>
            <a:prstGeom prst="wedgeEllipseCallout">
              <a:avLst>
                <a:gd name="adj1" fmla="val 46932"/>
                <a:gd name="adj2" fmla="val 6145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9" name="รูปภาพ 18" descr="รูปภาพประกอบด้วย ของเล่น, ตุ๊กตา, โต๊ะ, ขนาดเล็ก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546B0C1E-7569-4585-8EFC-0AD00F407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3" t="205" r="30632" b="55433"/>
            <a:stretch/>
          </p:blipFill>
          <p:spPr>
            <a:xfrm>
              <a:off x="2140522" y="2010721"/>
              <a:ext cx="2755900" cy="2387601"/>
            </a:xfrm>
            <a:prstGeom prst="wedgeEllipseCallout">
              <a:avLst>
                <a:gd name="adj1" fmla="val 45519"/>
                <a:gd name="adj2" fmla="val 59889"/>
              </a:avLst>
            </a:prstGeom>
            <a:ln w="38100">
              <a:solidFill>
                <a:srgbClr val="FF0000"/>
              </a:solidFill>
            </a:ln>
          </p:spPr>
        </p:pic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2A775854-E188-4CB0-83BD-58F571F05E1D}"/>
              </a:ext>
            </a:extLst>
          </p:cNvPr>
          <p:cNvGrpSpPr/>
          <p:nvPr/>
        </p:nvGrpSpPr>
        <p:grpSpPr>
          <a:xfrm>
            <a:off x="1317899" y="2635435"/>
            <a:ext cx="1457329" cy="1250412"/>
            <a:chOff x="619123" y="419097"/>
            <a:chExt cx="3752200" cy="3219450"/>
          </a:xfrm>
        </p:grpSpPr>
        <p:sp>
          <p:nvSpPr>
            <p:cNvPr id="25" name="คำบรรยายภาพ: วงรี 24">
              <a:extLst>
                <a:ext uri="{FF2B5EF4-FFF2-40B4-BE49-F238E27FC236}">
                  <a16:creationId xmlns:a16="http://schemas.microsoft.com/office/drawing/2014/main" id="{147F0CC9-F814-4C47-A5EB-F5D5D31531B3}"/>
                </a:ext>
              </a:extLst>
            </p:cNvPr>
            <p:cNvSpPr/>
            <p:nvPr/>
          </p:nvSpPr>
          <p:spPr>
            <a:xfrm>
              <a:off x="619123" y="419097"/>
              <a:ext cx="3733800" cy="3219449"/>
            </a:xfrm>
            <a:prstGeom prst="wedgeEllipseCallout">
              <a:avLst>
                <a:gd name="adj1" fmla="val 26321"/>
                <a:gd name="adj2" fmla="val 59542"/>
              </a:avLst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รูปภาพ 25" descr="รูปภาพประกอบด้วย ของเล่น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EFD8A160-CE3A-4B10-AEB6-42306D1BC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92" t="-2362" r="-1073" b="38259"/>
            <a:stretch/>
          </p:blipFill>
          <p:spPr>
            <a:xfrm>
              <a:off x="637522" y="419097"/>
              <a:ext cx="3733801" cy="3219450"/>
            </a:xfrm>
            <a:prstGeom prst="wedgeEllipseCallout">
              <a:avLst>
                <a:gd name="adj1" fmla="val 26361"/>
                <a:gd name="adj2" fmla="val 58950"/>
              </a:avLst>
            </a:prstGeom>
            <a:ln w="38100">
              <a:solidFill>
                <a:srgbClr val="FFFF00"/>
              </a:solidFill>
            </a:ln>
          </p:spPr>
        </p:pic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A12C7704-67E1-49DA-9BC5-E50783E8FA08}"/>
              </a:ext>
            </a:extLst>
          </p:cNvPr>
          <p:cNvGrpSpPr/>
          <p:nvPr/>
        </p:nvGrpSpPr>
        <p:grpSpPr>
          <a:xfrm>
            <a:off x="2879530" y="3588014"/>
            <a:ext cx="1349377" cy="1330121"/>
            <a:chOff x="924981" y="1721223"/>
            <a:chExt cx="3582793" cy="3531666"/>
          </a:xfrm>
        </p:grpSpPr>
        <p:sp>
          <p:nvSpPr>
            <p:cNvPr id="28" name="คำบรรยายภาพ: วงรี 27">
              <a:extLst>
                <a:ext uri="{FF2B5EF4-FFF2-40B4-BE49-F238E27FC236}">
                  <a16:creationId xmlns:a16="http://schemas.microsoft.com/office/drawing/2014/main" id="{2DC1A119-DE6B-488A-A2B2-5D4A290CABDE}"/>
                </a:ext>
              </a:extLst>
            </p:cNvPr>
            <p:cNvSpPr/>
            <p:nvPr/>
          </p:nvSpPr>
          <p:spPr>
            <a:xfrm>
              <a:off x="924981" y="1721223"/>
              <a:ext cx="3582793" cy="3531665"/>
            </a:xfrm>
            <a:prstGeom prst="wedgeEllipseCallout">
              <a:avLst>
                <a:gd name="adj1" fmla="val 891"/>
                <a:gd name="adj2" fmla="val 6761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9" name="รูปภาพ 28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AC191375-0716-4FAD-8219-6CBF2571B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61" t="5238" r="22951" b="35751"/>
            <a:stretch/>
          </p:blipFill>
          <p:spPr>
            <a:xfrm>
              <a:off x="924981" y="1721224"/>
              <a:ext cx="3582793" cy="3531665"/>
            </a:xfrm>
            <a:prstGeom prst="wedgeEllipseCallout">
              <a:avLst>
                <a:gd name="adj1" fmla="val 927"/>
                <a:gd name="adj2" fmla="val 66706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</p:pic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81D9F2A3-98EE-4861-A405-507B46038989}"/>
              </a:ext>
            </a:extLst>
          </p:cNvPr>
          <p:cNvGrpSpPr/>
          <p:nvPr/>
        </p:nvGrpSpPr>
        <p:grpSpPr>
          <a:xfrm>
            <a:off x="4418329" y="2517866"/>
            <a:ext cx="1450183" cy="1262641"/>
            <a:chOff x="660400" y="914400"/>
            <a:chExt cx="5245100" cy="4965700"/>
          </a:xfrm>
        </p:grpSpPr>
        <p:sp>
          <p:nvSpPr>
            <p:cNvPr id="31" name="คำบรรยายภาพ: วงรี 30">
              <a:extLst>
                <a:ext uri="{FF2B5EF4-FFF2-40B4-BE49-F238E27FC236}">
                  <a16:creationId xmlns:a16="http://schemas.microsoft.com/office/drawing/2014/main" id="{DA413156-27B5-4018-B1C2-098E16E6FFEF}"/>
                </a:ext>
              </a:extLst>
            </p:cNvPr>
            <p:cNvSpPr/>
            <p:nvPr/>
          </p:nvSpPr>
          <p:spPr>
            <a:xfrm>
              <a:off x="660400" y="914400"/>
              <a:ext cx="5245100" cy="4965700"/>
            </a:xfrm>
            <a:prstGeom prst="wedgeEllipseCallout">
              <a:avLst>
                <a:gd name="adj1" fmla="val -41656"/>
                <a:gd name="adj2" fmla="val 63012"/>
              </a:avLst>
            </a:prstGeom>
            <a:solidFill>
              <a:srgbClr val="FF6743"/>
            </a:solidFill>
            <a:ln>
              <a:solidFill>
                <a:srgbClr val="FF67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2" name="รูปภาพ 31" descr="รูปภาพประกอบด้วย ตุ๊กตา, ของเล่น, นาฬิกา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9224E646-6774-4175-B15E-ED9C33F66B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145" t="3856" r="-2850" b="-17802"/>
            <a:stretch/>
          </p:blipFill>
          <p:spPr>
            <a:xfrm>
              <a:off x="660400" y="914400"/>
              <a:ext cx="5245100" cy="4965700"/>
            </a:xfrm>
            <a:prstGeom prst="wedgeEllipseCallout">
              <a:avLst>
                <a:gd name="adj1" fmla="val -41414"/>
                <a:gd name="adj2" fmla="val 63012"/>
              </a:avLst>
            </a:prstGeom>
            <a:ln w="38100">
              <a:solidFill>
                <a:srgbClr val="57E226"/>
              </a:solidFill>
            </a:ln>
          </p:spPr>
        </p:pic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D30C8506-7909-4E90-8258-2B8F322CE30D}"/>
              </a:ext>
            </a:extLst>
          </p:cNvPr>
          <p:cNvGrpSpPr/>
          <p:nvPr/>
        </p:nvGrpSpPr>
        <p:grpSpPr>
          <a:xfrm>
            <a:off x="4849235" y="4130256"/>
            <a:ext cx="1297959" cy="1262641"/>
            <a:chOff x="1212850" y="1352548"/>
            <a:chExt cx="2216150" cy="2155848"/>
          </a:xfrm>
        </p:grpSpPr>
        <p:sp>
          <p:nvSpPr>
            <p:cNvPr id="34" name="คำบรรยายภาพ: วงรี 33">
              <a:extLst>
                <a:ext uri="{FF2B5EF4-FFF2-40B4-BE49-F238E27FC236}">
                  <a16:creationId xmlns:a16="http://schemas.microsoft.com/office/drawing/2014/main" id="{A4531275-68CA-4365-8CF9-0043F565F04F}"/>
                </a:ext>
              </a:extLst>
            </p:cNvPr>
            <p:cNvSpPr/>
            <p:nvPr/>
          </p:nvSpPr>
          <p:spPr>
            <a:xfrm>
              <a:off x="1212850" y="1352548"/>
              <a:ext cx="2216150" cy="2155847"/>
            </a:xfrm>
            <a:prstGeom prst="wedgeEllipseCallo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รูปภาพ 34">
              <a:extLst>
                <a:ext uri="{FF2B5EF4-FFF2-40B4-BE49-F238E27FC236}">
                  <a16:creationId xmlns:a16="http://schemas.microsoft.com/office/drawing/2014/main" id="{EFC03B22-0333-4FA9-9A73-1B776F0E1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9" t="46130" r="48526" b="20436"/>
            <a:stretch/>
          </p:blipFill>
          <p:spPr>
            <a:xfrm>
              <a:off x="1212850" y="1352549"/>
              <a:ext cx="2216150" cy="2155847"/>
            </a:xfrm>
            <a:prstGeom prst="wedgeEllipseCallout">
              <a:avLst/>
            </a:prstGeom>
            <a:ln w="38100">
              <a:solidFill>
                <a:srgbClr val="FF00FF"/>
              </a:solidFill>
            </a:ln>
          </p:spPr>
        </p:pic>
      </p:grp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07CEC0A5-B0B0-48E0-978E-72D01C4818C4}"/>
              </a:ext>
            </a:extLst>
          </p:cNvPr>
          <p:cNvSpPr txBox="1"/>
          <p:nvPr/>
        </p:nvSpPr>
        <p:spPr>
          <a:xfrm>
            <a:off x="1213076" y="6894777"/>
            <a:ext cx="4431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กลุ่มงานส่งเสริมการจัดการศึกษาท้องถิ่น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กองส่งเสริมและพัฒนาการจัดการศึกษาท้องถิ่น 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กรมส่งเสริมการปกครองส่วนท้องถิ่น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กระทรวงมหาดไทน</a:t>
            </a:r>
          </a:p>
        </p:txBody>
      </p:sp>
      <p:pic>
        <p:nvPicPr>
          <p:cNvPr id="3" name="รูปภาพ 2" descr="รูปภาพประกอบด้วย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4B32CF83-75BA-42BA-BE6D-9BE5AB6BA0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19" y="8401493"/>
            <a:ext cx="900002" cy="900000"/>
          </a:xfrm>
          <a:prstGeom prst="rect">
            <a:avLst/>
          </a:prstGeom>
        </p:spPr>
      </p:pic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90852CCD-5093-4809-B57C-5C2E512807C9}"/>
              </a:ext>
            </a:extLst>
          </p:cNvPr>
          <p:cNvSpPr txBox="1"/>
          <p:nvPr/>
        </p:nvSpPr>
        <p:spPr>
          <a:xfrm>
            <a:off x="4310193" y="9258432"/>
            <a:ext cx="166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สแกนเพื่อดาวน์โหลด</a:t>
            </a:r>
          </a:p>
        </p:txBody>
      </p:sp>
    </p:spTree>
    <p:extLst>
      <p:ext uri="{BB962C8B-B14F-4D97-AF65-F5344CB8AC3E}">
        <p14:creationId xmlns:p14="http://schemas.microsoft.com/office/powerpoint/2010/main" val="69605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 descr="รูปภาพประกอบด้วย กระจก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52232E3-E2B3-40F8-A6BA-DFC7EC62D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20" y="1188353"/>
            <a:ext cx="3451679" cy="960947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B009706-65DD-46A7-883A-77C9BFF02157}"/>
              </a:ext>
            </a:extLst>
          </p:cNvPr>
          <p:cNvSpPr txBox="1"/>
          <p:nvPr/>
        </p:nvSpPr>
        <p:spPr>
          <a:xfrm>
            <a:off x="1895475" y="12259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การถอดบทเรียนความสำเร็จ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การพัฒนาผลสัมฤทธิ์ทางการศึกษา ปีการศึกษา 2561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S Toomtam" panose="02000000000000000000" pitchFamily="50" charset="0"/>
              <a:ea typeface="+mn-ea"/>
              <a:cs typeface="JS Toomtam" panose="02000000000000000000" pitchFamily="50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96C103A-D841-41F6-9BC4-3DC0C6FDB050}"/>
              </a:ext>
            </a:extLst>
          </p:cNvPr>
          <p:cNvSpPr txBox="1"/>
          <p:nvPr/>
        </p:nvSpPr>
        <p:spPr>
          <a:xfrm>
            <a:off x="842963" y="2652455"/>
            <a:ext cx="5172074" cy="442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	กลุ่มงานส่งเสริมการจัดการศึกษาท้องถิ่น กองส่งเสริมและ</a:t>
            </a:r>
            <a:r>
              <a:rPr kumimoji="0" lang="th-TH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พัฒนาการจัดการศึกษาท้องถิ่น กรมส่งเสริมการปกครองท้องถิ่น ได้จัดทำ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การถอดบทเรียนความสำเร็จการพัฒนาผลสัมฤทธิ์ทางการศึกษา             ปีการศึกษา 2561 ของโรงเรียนสังกัดองค์กรปกครองส่วนท้องถิ่น และองค์กรปกครองส่วนท้องถิ่นที่จัดการศึกษา โดยได้รวมรวบข้อมูลจาก สถานศึกษา สำนัก/กองการศึกษา และองค์กรปกครองส่วนท้องถิ่น          ที่ได้รับโล่รางวัลการพัฒนาผลสัมฤทธิ์ทางการศึกษา ดีเด่น ประจำ            ปีการศึกษา 2561 แล้ววิเคราะห์และสังเคราะห์ปัจจัยความสำเร็จ              </a:t>
            </a:r>
            <a:r>
              <a:rPr kumimoji="0" lang="th-TH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รวมรวบไว้ในเอกสารฉบับนี้ และหวังเป็นอย่างยิ่งว่าท่านผู้ศึกษาเอกสารฉบับนี้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จะได้รับประโยชน์ และสามารถนำข้อมูลเหล่านี้ไปต่อยอดพัฒนาการศึกษาท้องถิ่นต่อไป 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Toomtam" panose="02000000000000000000" pitchFamily="50" charset="0"/>
              <a:ea typeface="+mn-ea"/>
              <a:cs typeface="JS Toomtam" panose="02000000000000000000" pitchFamily="50" charset="0"/>
            </a:endParaRPr>
          </a:p>
        </p:txBody>
      </p:sp>
      <p:pic>
        <p:nvPicPr>
          <p:cNvPr id="15" name="รูปภาพ 14" descr="รูปภาพประกอบด้วย สัญลักษณ์, อาหาร, สีแด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CDA51029-DF1D-4B91-8E4F-5D495402C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52" y="8095434"/>
            <a:ext cx="1844785" cy="8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8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รูปภาพประกอบด้วย ข้อความ,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556ABAA0-0C31-4646-91C2-D090A9C6F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A66F188A-CFE6-4BF2-891A-5BB8C71B3D52}"/>
              </a:ext>
            </a:extLst>
          </p:cNvPr>
          <p:cNvGrpSpPr/>
          <p:nvPr/>
        </p:nvGrpSpPr>
        <p:grpSpPr>
          <a:xfrm>
            <a:off x="-412603" y="0"/>
            <a:ext cx="4001221" cy="2726871"/>
            <a:chOff x="-412603" y="0"/>
            <a:chExt cx="4001221" cy="2726871"/>
          </a:xfrm>
        </p:grpSpPr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52119B51-FF2C-4BE5-A0B4-CAD87262E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2603" y="0"/>
              <a:ext cx="4001221" cy="2726871"/>
            </a:xfrm>
            <a:prstGeom prst="rect">
              <a:avLst/>
            </a:prstGeom>
          </p:spPr>
        </p:pic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2B3911D8-AAE7-4F93-A9D5-276F6C17B10C}"/>
                </a:ext>
              </a:extLst>
            </p:cNvPr>
            <p:cNvSpPr txBox="1"/>
            <p:nvPr/>
          </p:nvSpPr>
          <p:spPr>
            <a:xfrm>
              <a:off x="839381" y="903528"/>
              <a:ext cx="195715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4472C4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Berlin Sans FB Demi" panose="020E0802020502020306" pitchFamily="34" charset="0"/>
                  <a:ea typeface="+mn-ea"/>
                  <a:cs typeface="JS Toomtam" panose="02000000000000000000" pitchFamily="50" charset="0"/>
                </a:rPr>
                <a:t>Key Success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4472C4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Berlin Sans FB Demi" panose="020E0802020502020306" pitchFamily="34" charset="0"/>
                  <a:ea typeface="+mn-ea"/>
                  <a:cs typeface="JS Toomtam" panose="02000000000000000000" pitchFamily="50" charset="0"/>
                </a:rPr>
                <a:t>Factors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JS Toomtam" panose="02000000000000000000" pitchFamily="50" charset="0"/>
              </a:endParaRPr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CF2C1188-DEC2-44C7-9F65-059B50E04D32}"/>
              </a:ext>
            </a:extLst>
          </p:cNvPr>
          <p:cNvGrpSpPr/>
          <p:nvPr/>
        </p:nvGrpSpPr>
        <p:grpSpPr>
          <a:xfrm>
            <a:off x="3493023" y="1049450"/>
            <a:ext cx="3786972" cy="1705145"/>
            <a:chOff x="3493023" y="1049450"/>
            <a:chExt cx="3786972" cy="1705145"/>
          </a:xfrm>
        </p:grpSpPr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B8E09908-A357-4239-A8A1-D005626A900D}"/>
                </a:ext>
              </a:extLst>
            </p:cNvPr>
            <p:cNvGrpSpPr/>
            <p:nvPr/>
          </p:nvGrpSpPr>
          <p:grpSpPr>
            <a:xfrm>
              <a:off x="3558252" y="1182845"/>
              <a:ext cx="3721743" cy="1571750"/>
              <a:chOff x="1328998" y="3087314"/>
              <a:chExt cx="3098800" cy="1319116"/>
            </a:xfrm>
          </p:grpSpPr>
          <p:sp>
            <p:nvSpPr>
              <p:cNvPr id="19" name="Text Box 10">
                <a:extLst>
                  <a:ext uri="{FF2B5EF4-FFF2-40B4-BE49-F238E27FC236}">
                    <a16:creationId xmlns:a16="http://schemas.microsoft.com/office/drawing/2014/main" id="{97B767BB-EE6F-4B69-BF01-E4599BE8A9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8998" y="3645718"/>
                <a:ext cx="3098800" cy="760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2BC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ภายใน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2BC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นักเรียน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,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ครู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,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สถานศึกษา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,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อปท.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2BC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2BC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ภายนอก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2BC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คณะกรรมการสถานศึกษา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, </a:t>
                </a:r>
                <a:endPara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           ผู้ปกครอง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,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ชุมชน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, </a:t>
                </a:r>
                <a:r>
                  <a: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เครือข่าย</a:t>
                </a:r>
              </a:p>
            </p:txBody>
          </p:sp>
          <p:sp>
            <p:nvSpPr>
              <p:cNvPr id="20" name="Rectangle 61">
                <a:extLst>
                  <a:ext uri="{FF2B5EF4-FFF2-40B4-BE49-F238E27FC236}">
                    <a16:creationId xmlns:a16="http://schemas.microsoft.com/office/drawing/2014/main" id="{904801C6-2E47-4969-91F1-168F3C98C107}"/>
                  </a:ext>
                </a:extLst>
              </p:cNvPr>
              <p:cNvSpPr/>
              <p:nvPr/>
            </p:nvSpPr>
            <p:spPr>
              <a:xfrm>
                <a:off x="1942964" y="3087314"/>
                <a:ext cx="1538745" cy="38745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14509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Open Sans" pitchFamily="34" charset="0"/>
                    <a:cs typeface="JS Toomtam" panose="02000000000000000000" pitchFamily="50" charset="0"/>
                  </a:rPr>
                  <a:t>ร่วมมือ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Open Sans" pitchFamily="34" charset="0"/>
                  <a:cs typeface="JS Toomtam" panose="02000000000000000000" pitchFamily="50" charset="0"/>
                </a:endParaRPr>
              </a:p>
            </p:txBody>
          </p:sp>
        </p:grp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9C915BD5-A50C-4701-9089-23AEFE999B5B}"/>
                </a:ext>
              </a:extLst>
            </p:cNvPr>
            <p:cNvGrpSpPr/>
            <p:nvPr/>
          </p:nvGrpSpPr>
          <p:grpSpPr>
            <a:xfrm>
              <a:off x="3493023" y="1049450"/>
              <a:ext cx="726268" cy="730827"/>
              <a:chOff x="938174" y="2832443"/>
              <a:chExt cx="726268" cy="730827"/>
            </a:xfrm>
          </p:grpSpPr>
          <p:sp>
            <p:nvSpPr>
              <p:cNvPr id="16" name="Oval 56">
                <a:extLst>
                  <a:ext uri="{FF2B5EF4-FFF2-40B4-BE49-F238E27FC236}">
                    <a16:creationId xmlns:a16="http://schemas.microsoft.com/office/drawing/2014/main" id="{67ED836C-0ABD-48B4-ACFF-A02C11867925}"/>
                  </a:ext>
                </a:extLst>
              </p:cNvPr>
              <p:cNvSpPr/>
              <p:nvPr/>
            </p:nvSpPr>
            <p:spPr>
              <a:xfrm>
                <a:off x="938174" y="2832443"/>
                <a:ext cx="726268" cy="73082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" name="รูปภาพ 23">
                <a:extLst>
                  <a:ext uri="{FF2B5EF4-FFF2-40B4-BE49-F238E27FC236}">
                    <a16:creationId xmlns:a16="http://schemas.microsoft.com/office/drawing/2014/main" id="{B6EBB3DE-9854-4EAA-AFF0-23ED6B2F2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622" y="2965841"/>
                <a:ext cx="501372" cy="501372"/>
              </a:xfrm>
              <a:prstGeom prst="rect">
                <a:avLst/>
              </a:prstGeom>
            </p:spPr>
          </p:pic>
        </p:grpSp>
      </p:grpSp>
      <p:grpSp>
        <p:nvGrpSpPr>
          <p:cNvPr id="189" name="กลุ่ม 188">
            <a:extLst>
              <a:ext uri="{FF2B5EF4-FFF2-40B4-BE49-F238E27FC236}">
                <a16:creationId xmlns:a16="http://schemas.microsoft.com/office/drawing/2014/main" id="{A0288249-B1E4-4DDC-8780-20BD41DDD485}"/>
              </a:ext>
            </a:extLst>
          </p:cNvPr>
          <p:cNvGrpSpPr/>
          <p:nvPr/>
        </p:nvGrpSpPr>
        <p:grpSpPr>
          <a:xfrm>
            <a:off x="3124964" y="2903615"/>
            <a:ext cx="3721742" cy="2441174"/>
            <a:chOff x="3186910" y="3061479"/>
            <a:chExt cx="3721742" cy="2441174"/>
          </a:xfrm>
        </p:grpSpPr>
        <p:grpSp>
          <p:nvGrpSpPr>
            <p:cNvPr id="172" name="กลุ่ม 171">
              <a:extLst>
                <a:ext uri="{FF2B5EF4-FFF2-40B4-BE49-F238E27FC236}">
                  <a16:creationId xmlns:a16="http://schemas.microsoft.com/office/drawing/2014/main" id="{5821187A-E2C4-4A40-A74C-D9D8D07F33F4}"/>
                </a:ext>
              </a:extLst>
            </p:cNvPr>
            <p:cNvGrpSpPr/>
            <p:nvPr/>
          </p:nvGrpSpPr>
          <p:grpSpPr>
            <a:xfrm>
              <a:off x="3186910" y="3061479"/>
              <a:ext cx="3721742" cy="1921099"/>
              <a:chOff x="3186910" y="3061479"/>
              <a:chExt cx="3721742" cy="1921099"/>
            </a:xfrm>
          </p:grpSpPr>
          <p:grpSp>
            <p:nvGrpSpPr>
              <p:cNvPr id="84" name="กลุ่ม 83">
                <a:extLst>
                  <a:ext uri="{FF2B5EF4-FFF2-40B4-BE49-F238E27FC236}">
                    <a16:creationId xmlns:a16="http://schemas.microsoft.com/office/drawing/2014/main" id="{1CFEBBC0-9C0E-45F8-A900-FFC2B3C22E2F}"/>
                  </a:ext>
                </a:extLst>
              </p:cNvPr>
              <p:cNvGrpSpPr/>
              <p:nvPr/>
            </p:nvGrpSpPr>
            <p:grpSpPr>
              <a:xfrm>
                <a:off x="3186910" y="3061479"/>
                <a:ext cx="3721742" cy="1921099"/>
                <a:chOff x="3293567" y="1049450"/>
                <a:chExt cx="3721742" cy="1921099"/>
              </a:xfrm>
            </p:grpSpPr>
            <p:grpSp>
              <p:nvGrpSpPr>
                <p:cNvPr id="96" name="Group 59">
                  <a:extLst>
                    <a:ext uri="{FF2B5EF4-FFF2-40B4-BE49-F238E27FC236}">
                      <a16:creationId xmlns:a16="http://schemas.microsoft.com/office/drawing/2014/main" id="{9940BB1F-8E22-4CC4-BE18-71A510A962C0}"/>
                    </a:ext>
                  </a:extLst>
                </p:cNvPr>
                <p:cNvGrpSpPr/>
                <p:nvPr/>
              </p:nvGrpSpPr>
              <p:grpSpPr>
                <a:xfrm>
                  <a:off x="3293567" y="1182842"/>
                  <a:ext cx="3721742" cy="1787707"/>
                  <a:chOff x="1108616" y="3087314"/>
                  <a:chExt cx="3098800" cy="1500362"/>
                </a:xfrm>
              </p:grpSpPr>
              <p:sp>
                <p:nvSpPr>
                  <p:cNvPr id="98" name="Text Box 10">
                    <a:extLst>
                      <a:ext uri="{FF2B5EF4-FFF2-40B4-BE49-F238E27FC236}">
                        <a16:creationId xmlns:a16="http://schemas.microsoft.com/office/drawing/2014/main" id="{A732AF86-8233-4C93-B096-C128C569D8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616" y="3595779"/>
                    <a:ext cx="3098800" cy="9918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60960" tIns="30480" rIns="60960" bIns="30480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2BC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ความต้องการของ </a:t>
                    </a:r>
                    <a:r>
                      <a: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ผู้เรียน</a:t>
                    </a: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, </a:t>
                    </a:r>
                    <a:r>
                      <a: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ชุมชน/สังคม</a:t>
                    </a: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,</a:t>
                    </a:r>
                    <a:r>
                      <a: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 ตลาดแรงงาน</a:t>
                    </a:r>
                    <a:endParaRPr kumimoji="0" lang="th-TH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2BC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หลักสูตร </a:t>
                    </a:r>
                    <a:r>
                      <a: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แกนกลางฯ 2551 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, </a:t>
                    </a:r>
                    <a:r>
                      <a: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สถานศึกษา</a:t>
                    </a: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2BC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นโยบาย</a:t>
                    </a:r>
                    <a:endPara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 </a:t>
                    </a:r>
                    <a:endPara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endParaRPr>
                  </a:p>
                </p:txBody>
              </p:sp>
              <p:sp>
                <p:nvSpPr>
                  <p:cNvPr id="99" name="Rectangle 61">
                    <a:extLst>
                      <a:ext uri="{FF2B5EF4-FFF2-40B4-BE49-F238E27FC236}">
                        <a16:creationId xmlns:a16="http://schemas.microsoft.com/office/drawing/2014/main" id="{F74693E0-A17C-4674-A4F8-3E0687C1B19C}"/>
                      </a:ext>
                    </a:extLst>
                  </p:cNvPr>
                  <p:cNvSpPr/>
                  <p:nvPr/>
                </p:nvSpPr>
                <p:spPr>
                  <a:xfrm>
                    <a:off x="1942964" y="3087314"/>
                    <a:ext cx="1538745" cy="387459"/>
                  </a:xfrm>
                  <a:prstGeom prst="rect">
                    <a:avLst/>
                  </a:prstGeom>
                  <a:solidFill>
                    <a:srgbClr val="EF8A45"/>
                  </a:solidFill>
                  <a:ln>
                    <a:solidFill>
                      <a:srgbClr val="EF8A45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145094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Open Sans" pitchFamily="34" charset="0"/>
                        <a:cs typeface="JS Toomtam" panose="02000000000000000000" pitchFamily="50" charset="0"/>
                      </a:rPr>
                      <a:t>สอดคล้อง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Open Sans" pitchFamily="34" charset="0"/>
                      <a:cs typeface="JS Toomtam" panose="02000000000000000000" pitchFamily="50" charset="0"/>
                    </a:endParaRPr>
                  </a:p>
                </p:txBody>
              </p:sp>
            </p:grpSp>
            <p:sp>
              <p:nvSpPr>
                <p:cNvPr id="97" name="Oval 56">
                  <a:extLst>
                    <a:ext uri="{FF2B5EF4-FFF2-40B4-BE49-F238E27FC236}">
                      <a16:creationId xmlns:a16="http://schemas.microsoft.com/office/drawing/2014/main" id="{894F1B15-2E0E-4F2E-AF07-DD168C1BEA0B}"/>
                    </a:ext>
                  </a:extLst>
                </p:cNvPr>
                <p:cNvSpPr/>
                <p:nvPr/>
              </p:nvSpPr>
              <p:spPr>
                <a:xfrm>
                  <a:off x="3493023" y="1049450"/>
                  <a:ext cx="726268" cy="730827"/>
                </a:xfrm>
                <a:prstGeom prst="ellipse">
                  <a:avLst/>
                </a:prstGeom>
                <a:solidFill>
                  <a:srgbClr val="EF8A45"/>
                </a:solidFill>
                <a:ln>
                  <a:solidFill>
                    <a:srgbClr val="EF8A4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Freeform 147">
                <a:extLst>
                  <a:ext uri="{FF2B5EF4-FFF2-40B4-BE49-F238E27FC236}">
                    <a16:creationId xmlns:a16="http://schemas.microsoft.com/office/drawing/2014/main" id="{11108961-F15C-4931-930F-647488BA26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9389" y="3243567"/>
                <a:ext cx="454863" cy="382348"/>
              </a:xfrm>
              <a:custGeom>
                <a:avLst/>
                <a:gdLst/>
                <a:ahLst/>
                <a:cxnLst>
                  <a:cxn ang="0">
                    <a:pos x="60" y="22"/>
                  </a:cxn>
                  <a:cxn ang="0">
                    <a:pos x="42" y="18"/>
                  </a:cxn>
                  <a:cxn ang="0">
                    <a:pos x="6" y="6"/>
                  </a:cxn>
                  <a:cxn ang="0">
                    <a:pos x="0" y="19"/>
                  </a:cxn>
                  <a:cxn ang="0">
                    <a:pos x="26" y="51"/>
                  </a:cxn>
                  <a:cxn ang="0">
                    <a:pos x="44" y="55"/>
                  </a:cxn>
                  <a:cxn ang="0">
                    <a:pos x="68" y="72"/>
                  </a:cxn>
                  <a:cxn ang="0">
                    <a:pos x="80" y="66"/>
                  </a:cxn>
                  <a:cxn ang="0">
                    <a:pos x="80" y="42"/>
                  </a:cxn>
                  <a:cxn ang="0">
                    <a:pos x="9" y="27"/>
                  </a:cxn>
                  <a:cxn ang="0">
                    <a:pos x="9" y="11"/>
                  </a:cxn>
                  <a:cxn ang="0">
                    <a:pos x="26" y="10"/>
                  </a:cxn>
                  <a:cxn ang="0">
                    <a:pos x="36" y="22"/>
                  </a:cxn>
                  <a:cxn ang="0">
                    <a:pos x="31" y="34"/>
                  </a:cxn>
                  <a:cxn ang="0">
                    <a:pos x="14" y="23"/>
                  </a:cxn>
                  <a:cxn ang="0">
                    <a:pos x="15" y="15"/>
                  </a:cxn>
                  <a:cxn ang="0">
                    <a:pos x="29" y="22"/>
                  </a:cxn>
                  <a:cxn ang="0">
                    <a:pos x="32" y="19"/>
                  </a:cxn>
                  <a:cxn ang="0">
                    <a:pos x="12" y="12"/>
                  </a:cxn>
                  <a:cxn ang="0">
                    <a:pos x="12" y="26"/>
                  </a:cxn>
                  <a:cxn ang="0">
                    <a:pos x="37" y="47"/>
                  </a:cxn>
                  <a:cxn ang="0">
                    <a:pos x="43" y="45"/>
                  </a:cxn>
                  <a:cxn ang="0">
                    <a:pos x="44" y="32"/>
                  </a:cxn>
                  <a:cxn ang="0">
                    <a:pos x="45" y="31"/>
                  </a:cxn>
                  <a:cxn ang="0">
                    <a:pos x="47" y="30"/>
                  </a:cxn>
                  <a:cxn ang="0">
                    <a:pos x="46" y="46"/>
                  </a:cxn>
                  <a:cxn ang="0">
                    <a:pos x="37" y="51"/>
                  </a:cxn>
                  <a:cxn ang="0">
                    <a:pos x="77" y="62"/>
                  </a:cxn>
                  <a:cxn ang="0">
                    <a:pos x="60" y="63"/>
                  </a:cxn>
                  <a:cxn ang="0">
                    <a:pos x="49" y="51"/>
                  </a:cxn>
                  <a:cxn ang="0">
                    <a:pos x="55" y="38"/>
                  </a:cxn>
                  <a:cxn ang="0">
                    <a:pos x="72" y="50"/>
                  </a:cxn>
                  <a:cxn ang="0">
                    <a:pos x="71" y="58"/>
                  </a:cxn>
                  <a:cxn ang="0">
                    <a:pos x="64" y="58"/>
                  </a:cxn>
                  <a:cxn ang="0">
                    <a:pos x="54" y="51"/>
                  </a:cxn>
                  <a:cxn ang="0">
                    <a:pos x="61" y="61"/>
                  </a:cxn>
                  <a:cxn ang="0">
                    <a:pos x="74" y="61"/>
                  </a:cxn>
                  <a:cxn ang="0">
                    <a:pos x="74" y="48"/>
                  </a:cxn>
                  <a:cxn ang="0">
                    <a:pos x="42" y="28"/>
                  </a:cxn>
                  <a:cxn ang="0">
                    <a:pos x="39" y="35"/>
                  </a:cxn>
                  <a:cxn ang="0">
                    <a:pos x="41" y="42"/>
                  </a:cxn>
                  <a:cxn ang="0">
                    <a:pos x="39" y="43"/>
                  </a:cxn>
                  <a:cxn ang="0">
                    <a:pos x="36" y="35"/>
                  </a:cxn>
                  <a:cxn ang="0">
                    <a:pos x="40" y="26"/>
                  </a:cxn>
                  <a:cxn ang="0">
                    <a:pos x="56" y="26"/>
                  </a:cxn>
                  <a:cxn ang="0">
                    <a:pos x="77" y="62"/>
                  </a:cxn>
                </a:cxnLst>
                <a:rect l="0" t="0" r="r" b="b"/>
                <a:pathLst>
                  <a:path w="85" h="72">
                    <a:moveTo>
                      <a:pt x="80" y="42"/>
                    </a:moveTo>
                    <a:cubicBezTo>
                      <a:pt x="60" y="22"/>
                      <a:pt x="60" y="22"/>
                      <a:pt x="60" y="22"/>
                    </a:cubicBezTo>
                    <a:cubicBezTo>
                      <a:pt x="57" y="19"/>
                      <a:pt x="53" y="17"/>
                      <a:pt x="48" y="17"/>
                    </a:cubicBezTo>
                    <a:cubicBezTo>
                      <a:pt x="46" y="17"/>
                      <a:pt x="44" y="18"/>
                      <a:pt x="42" y="1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3" y="0"/>
                      <a:pt x="13" y="0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3"/>
                      <a:pt x="2" y="28"/>
                      <a:pt x="5" y="3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54"/>
                      <a:pt x="33" y="56"/>
                      <a:pt x="37" y="56"/>
                    </a:cubicBezTo>
                    <a:cubicBezTo>
                      <a:pt x="40" y="56"/>
                      <a:pt x="42" y="55"/>
                      <a:pt x="44" y="55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9" y="70"/>
                      <a:pt x="63" y="72"/>
                      <a:pt x="68" y="72"/>
                    </a:cubicBezTo>
                    <a:cubicBezTo>
                      <a:pt x="72" y="72"/>
                      <a:pt x="76" y="70"/>
                      <a:pt x="80" y="67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3" y="63"/>
                      <a:pt x="85" y="59"/>
                      <a:pt x="85" y="54"/>
                    </a:cubicBezTo>
                    <a:cubicBezTo>
                      <a:pt x="85" y="50"/>
                      <a:pt x="83" y="45"/>
                      <a:pt x="80" y="42"/>
                    </a:cubicBezTo>
                    <a:close/>
                    <a:moveTo>
                      <a:pt x="29" y="47"/>
                    </a:moveTo>
                    <a:cubicBezTo>
                      <a:pt x="9" y="27"/>
                      <a:pt x="9" y="27"/>
                      <a:pt x="9" y="27"/>
                    </a:cubicBezTo>
                    <a:cubicBezTo>
                      <a:pt x="7" y="25"/>
                      <a:pt x="6" y="22"/>
                      <a:pt x="6" y="19"/>
                    </a:cubicBezTo>
                    <a:cubicBezTo>
                      <a:pt x="6" y="16"/>
                      <a:pt x="7" y="13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4" y="5"/>
                      <a:pt x="22" y="5"/>
                      <a:pt x="26" y="1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3" y="26"/>
                      <a:pt x="31" y="30"/>
                      <a:pt x="31" y="34"/>
                    </a:cubicBezTo>
                    <a:cubicBezTo>
                      <a:pt x="31" y="37"/>
                      <a:pt x="31" y="39"/>
                      <a:pt x="32" y="4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2" y="21"/>
                      <a:pt x="12" y="18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3"/>
                      <a:pt x="20" y="13"/>
                      <a:pt x="22" y="15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3"/>
                      <a:pt x="31" y="23"/>
                      <a:pt x="32" y="22"/>
                    </a:cubicBezTo>
                    <a:cubicBezTo>
                      <a:pt x="32" y="21"/>
                      <a:pt x="32" y="20"/>
                      <a:pt x="32" y="19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1" y="9"/>
                      <a:pt x="16" y="9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8" y="16"/>
                      <a:pt x="8" y="22"/>
                      <a:pt x="12" y="2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2" y="46"/>
                      <a:pt x="35" y="47"/>
                      <a:pt x="37" y="47"/>
                    </a:cubicBezTo>
                    <a:cubicBezTo>
                      <a:pt x="37" y="47"/>
                      <a:pt x="38" y="47"/>
                      <a:pt x="38" y="47"/>
                    </a:cubicBezTo>
                    <a:cubicBezTo>
                      <a:pt x="40" y="47"/>
                      <a:pt x="42" y="46"/>
                      <a:pt x="43" y="45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7" y="41"/>
                      <a:pt x="47" y="35"/>
                      <a:pt x="44" y="32"/>
                    </a:cubicBezTo>
                    <a:cubicBezTo>
                      <a:pt x="44" y="32"/>
                      <a:pt x="44" y="31"/>
                      <a:pt x="44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7" y="30"/>
                    </a:cubicBezTo>
                    <a:cubicBezTo>
                      <a:pt x="49" y="32"/>
                      <a:pt x="50" y="35"/>
                      <a:pt x="50" y="38"/>
                    </a:cubicBezTo>
                    <a:cubicBezTo>
                      <a:pt x="50" y="41"/>
                      <a:pt x="49" y="44"/>
                      <a:pt x="46" y="46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3" y="49"/>
                      <a:pt x="40" y="51"/>
                      <a:pt x="37" y="51"/>
                    </a:cubicBezTo>
                    <a:cubicBezTo>
                      <a:pt x="34" y="51"/>
                      <a:pt x="31" y="49"/>
                      <a:pt x="29" y="47"/>
                    </a:cubicBezTo>
                    <a:close/>
                    <a:moveTo>
                      <a:pt x="77" y="62"/>
                    </a:moveTo>
                    <a:cubicBezTo>
                      <a:pt x="76" y="63"/>
                      <a:pt x="76" y="63"/>
                      <a:pt x="76" y="63"/>
                    </a:cubicBezTo>
                    <a:cubicBezTo>
                      <a:pt x="71" y="68"/>
                      <a:pt x="64" y="68"/>
                      <a:pt x="60" y="63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9" y="52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3" y="47"/>
                      <a:pt x="55" y="43"/>
                      <a:pt x="55" y="38"/>
                    </a:cubicBezTo>
                    <a:cubicBezTo>
                      <a:pt x="55" y="36"/>
                      <a:pt x="55" y="34"/>
                      <a:pt x="54" y="32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4" y="52"/>
                      <a:pt x="74" y="56"/>
                      <a:pt x="72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0" y="59"/>
                      <a:pt x="69" y="60"/>
                      <a:pt x="67" y="60"/>
                    </a:cubicBezTo>
                    <a:cubicBezTo>
                      <a:pt x="66" y="60"/>
                      <a:pt x="65" y="59"/>
                      <a:pt x="64" y="58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5" y="50"/>
                      <a:pt x="54" y="50"/>
                      <a:pt x="54" y="51"/>
                    </a:cubicBezTo>
                    <a:cubicBezTo>
                      <a:pt x="53" y="51"/>
                      <a:pt x="53" y="53"/>
                      <a:pt x="54" y="53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3" y="62"/>
                      <a:pt x="65" y="63"/>
                      <a:pt x="67" y="63"/>
                    </a:cubicBezTo>
                    <a:cubicBezTo>
                      <a:pt x="70" y="63"/>
                      <a:pt x="72" y="62"/>
                      <a:pt x="74" y="61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8" y="57"/>
                      <a:pt x="78" y="51"/>
                      <a:pt x="74" y="4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1" y="25"/>
                      <a:pt x="46" y="25"/>
                      <a:pt x="42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0" y="30"/>
                      <a:pt x="39" y="33"/>
                      <a:pt x="39" y="35"/>
                    </a:cubicBezTo>
                    <a:cubicBezTo>
                      <a:pt x="39" y="37"/>
                      <a:pt x="40" y="39"/>
                      <a:pt x="42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0" y="42"/>
                      <a:pt x="40" y="43"/>
                      <a:pt x="39" y="43"/>
                    </a:cubicBezTo>
                    <a:cubicBezTo>
                      <a:pt x="39" y="43"/>
                      <a:pt x="39" y="43"/>
                      <a:pt x="39" y="42"/>
                    </a:cubicBezTo>
                    <a:cubicBezTo>
                      <a:pt x="37" y="40"/>
                      <a:pt x="36" y="38"/>
                      <a:pt x="36" y="35"/>
                    </a:cubicBezTo>
                    <a:cubicBezTo>
                      <a:pt x="36" y="32"/>
                      <a:pt x="37" y="29"/>
                      <a:pt x="39" y="27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2" y="24"/>
                      <a:pt x="45" y="22"/>
                      <a:pt x="48" y="22"/>
                    </a:cubicBezTo>
                    <a:cubicBezTo>
                      <a:pt x="51" y="22"/>
                      <a:pt x="54" y="24"/>
                      <a:pt x="56" y="26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81" y="50"/>
                      <a:pt x="81" y="58"/>
                      <a:pt x="77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4" name="กล่องข้อความ 173">
              <a:extLst>
                <a:ext uri="{FF2B5EF4-FFF2-40B4-BE49-F238E27FC236}">
                  <a16:creationId xmlns:a16="http://schemas.microsoft.com/office/drawing/2014/main" id="{0F45DE7E-6A8E-445D-840B-4C19D0134AC5}"/>
                </a:ext>
              </a:extLst>
            </p:cNvPr>
            <p:cNvSpPr txBox="1"/>
            <p:nvPr/>
          </p:nvSpPr>
          <p:spPr>
            <a:xfrm>
              <a:off x="4401426" y="4382346"/>
              <a:ext cx="2172208" cy="112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แผนยุทธศาสตร์ชาติ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แผนการศึกษาระดับชาติ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แผนพัฒนาเศรษฐกิจและสังคมแห่งชาติ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นโยบายด้านการศึกษาของต้นสังกัด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id="{56E9F640-96E7-49ED-85F0-744201D81310}"/>
                </a:ext>
              </a:extLst>
            </p:cNvPr>
            <p:cNvGrpSpPr/>
            <p:nvPr/>
          </p:nvGrpSpPr>
          <p:grpSpPr>
            <a:xfrm>
              <a:off x="3909019" y="4503702"/>
              <a:ext cx="518675" cy="466525"/>
              <a:chOff x="3607794" y="3219513"/>
              <a:chExt cx="518675" cy="466525"/>
            </a:xfrm>
          </p:grpSpPr>
          <p:cxnSp>
            <p:nvCxnSpPr>
              <p:cNvPr id="176" name="ตัวเชื่อมต่อตรง 175">
                <a:extLst>
                  <a:ext uri="{FF2B5EF4-FFF2-40B4-BE49-F238E27FC236}">
                    <a16:creationId xmlns:a16="http://schemas.microsoft.com/office/drawing/2014/main" id="{E5E3DE66-F199-45BE-B621-535BAF7F16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0175" y="3219513"/>
                <a:ext cx="516294" cy="43975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ตัวเชื่อมต่อตรง 176">
                <a:extLst>
                  <a:ext uri="{FF2B5EF4-FFF2-40B4-BE49-F238E27FC236}">
                    <a16:creationId xmlns:a16="http://schemas.microsoft.com/office/drawing/2014/main" id="{81DA2000-DD3A-4168-A9C0-125F160FD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2556" y="3263488"/>
                <a:ext cx="484545" cy="112473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id="{7CA0CA02-4FA1-40F9-8E42-F77DF7412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7794" y="3260670"/>
                <a:ext cx="492407" cy="263391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id="{64A4401A-1999-45BB-A466-8F47939A2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7794" y="3265701"/>
                <a:ext cx="463039" cy="420337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" name="กลุ่ม 218">
            <a:extLst>
              <a:ext uri="{FF2B5EF4-FFF2-40B4-BE49-F238E27FC236}">
                <a16:creationId xmlns:a16="http://schemas.microsoft.com/office/drawing/2014/main" id="{B66C1974-1E49-425B-9E9D-9E222B61FE06}"/>
              </a:ext>
            </a:extLst>
          </p:cNvPr>
          <p:cNvGrpSpPr/>
          <p:nvPr/>
        </p:nvGrpSpPr>
        <p:grpSpPr>
          <a:xfrm>
            <a:off x="3264850" y="5106717"/>
            <a:ext cx="4153620" cy="1626078"/>
            <a:chOff x="512041" y="5840010"/>
            <a:chExt cx="4153620" cy="1626078"/>
          </a:xfrm>
        </p:grpSpPr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8C8BAFB5-E1EF-441F-87DC-3ABC8FF213EC}"/>
                </a:ext>
              </a:extLst>
            </p:cNvPr>
            <p:cNvGrpSpPr/>
            <p:nvPr/>
          </p:nvGrpSpPr>
          <p:grpSpPr>
            <a:xfrm>
              <a:off x="512041" y="5840010"/>
              <a:ext cx="4153620" cy="1626078"/>
              <a:chOff x="3437600" y="1049450"/>
              <a:chExt cx="4153620" cy="1626078"/>
            </a:xfrm>
          </p:grpSpPr>
          <p:grpSp>
            <p:nvGrpSpPr>
              <p:cNvPr id="212" name="Group 59">
                <a:extLst>
                  <a:ext uri="{FF2B5EF4-FFF2-40B4-BE49-F238E27FC236}">
                    <a16:creationId xmlns:a16="http://schemas.microsoft.com/office/drawing/2014/main" id="{BBA8BECE-BB77-42A8-848E-422988F96EEE}"/>
                  </a:ext>
                </a:extLst>
              </p:cNvPr>
              <p:cNvGrpSpPr/>
              <p:nvPr/>
            </p:nvGrpSpPr>
            <p:grpSpPr>
              <a:xfrm>
                <a:off x="3437600" y="1182844"/>
                <a:ext cx="4153620" cy="1492684"/>
                <a:chOff x="1228540" y="3087314"/>
                <a:chExt cx="3458390" cy="1252759"/>
              </a:xfrm>
            </p:grpSpPr>
            <p:sp>
              <p:nvSpPr>
                <p:cNvPr id="216" name="Text Box 10">
                  <a:extLst>
                    <a:ext uri="{FF2B5EF4-FFF2-40B4-BE49-F238E27FC236}">
                      <a16:creationId xmlns:a16="http://schemas.microsoft.com/office/drawing/2014/main" id="{AFC766B5-A11A-4ACC-A189-7A1EB18230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8540" y="3611649"/>
                  <a:ext cx="3458390" cy="728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0960" tIns="30480" rIns="60960" bIns="3048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7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การวัดและประเมินผล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  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เนื้อหา 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solidFill>
                          <a:prstClr val="white"/>
                        </a:solidFill>
                      </a:ln>
                      <a:solidFill>
                        <a:prstClr val="white"/>
                      </a:solidFill>
                      <a:effectLst>
                        <a:glow rad="139700">
                          <a:srgbClr val="ED7D31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สอดคล้อง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 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  <a:p>
                  <a:pPr marL="0" marR="0" lvl="0" indent="0" algn="l" defTabSz="1219170" rtl="0" eaLnBrk="1" fontAlgn="auto" latinLnBrk="0" hangingPunct="1">
                    <a:lnSpc>
                      <a:spcPct val="7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Apple Chancery" panose="03020702040506060504" pitchFamily="66" charset="0"/>
                      <a:ea typeface="+mn-ea"/>
                      <a:cs typeface="JS Toomtam" panose="02000000000000000000" pitchFamily="50" charset="0"/>
                    </a:rPr>
                    <a:t>                                              Bloom Taxonomy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 </a:t>
                  </a:r>
                  <a:endPara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สื่อการสอน/กิจกรรมการเรียนรู้</a:t>
                  </a:r>
                  <a:endPara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</p:txBody>
            </p:sp>
            <p:sp>
              <p:nvSpPr>
                <p:cNvPr id="217" name="Rectangle 61">
                  <a:extLst>
                    <a:ext uri="{FF2B5EF4-FFF2-40B4-BE49-F238E27FC236}">
                      <a16:creationId xmlns:a16="http://schemas.microsoft.com/office/drawing/2014/main" id="{9D83B439-8C78-4AA9-A814-EF00B513641D}"/>
                    </a:ext>
                  </a:extLst>
                </p:cNvPr>
                <p:cNvSpPr/>
                <p:nvPr/>
              </p:nvSpPr>
              <p:spPr>
                <a:xfrm>
                  <a:off x="1942964" y="3087314"/>
                  <a:ext cx="1538745" cy="3874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4509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Open Sans" pitchFamily="34" charset="0"/>
                      <a:cs typeface="JS Toomtam" panose="02000000000000000000" pitchFamily="50" charset="0"/>
                    </a:rPr>
                    <a:t>หลากหลาย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Open Sans" pitchFamily="34" charset="0"/>
                    <a:cs typeface="JS Toomtam" panose="02000000000000000000" pitchFamily="50" charset="0"/>
                  </a:endParaRPr>
                </a:p>
              </p:txBody>
            </p:sp>
          </p:grpSp>
          <p:sp>
            <p:nvSpPr>
              <p:cNvPr id="214" name="Oval 56">
                <a:extLst>
                  <a:ext uri="{FF2B5EF4-FFF2-40B4-BE49-F238E27FC236}">
                    <a16:creationId xmlns:a16="http://schemas.microsoft.com/office/drawing/2014/main" id="{6F2C12FC-2EB4-4ED5-94D6-56116216DC69}"/>
                  </a:ext>
                </a:extLst>
              </p:cNvPr>
              <p:cNvSpPr/>
              <p:nvPr/>
            </p:nvSpPr>
            <p:spPr>
              <a:xfrm>
                <a:off x="3493023" y="1049450"/>
                <a:ext cx="726268" cy="73082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8" name="Freeform 9">
              <a:extLst>
                <a:ext uri="{FF2B5EF4-FFF2-40B4-BE49-F238E27FC236}">
                  <a16:creationId xmlns:a16="http://schemas.microsoft.com/office/drawing/2014/main" id="{131DC3B2-E1C7-490A-892A-6E6226BB7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79" y="6009630"/>
              <a:ext cx="536438" cy="375214"/>
            </a:xfrm>
            <a:custGeom>
              <a:avLst/>
              <a:gdLst>
                <a:gd name="T0" fmla="*/ 71 w 144"/>
                <a:gd name="T1" fmla="*/ 67 h 100"/>
                <a:gd name="T2" fmla="*/ 83 w 144"/>
                <a:gd name="T3" fmla="*/ 99 h 100"/>
                <a:gd name="T4" fmla="*/ 83 w 144"/>
                <a:gd name="T5" fmla="*/ 100 h 100"/>
                <a:gd name="T6" fmla="*/ 84 w 144"/>
                <a:gd name="T7" fmla="*/ 100 h 100"/>
                <a:gd name="T8" fmla="*/ 103 w 144"/>
                <a:gd name="T9" fmla="*/ 100 h 100"/>
                <a:gd name="T10" fmla="*/ 104 w 144"/>
                <a:gd name="T11" fmla="*/ 99 h 100"/>
                <a:gd name="T12" fmla="*/ 88 w 144"/>
                <a:gd name="T13" fmla="*/ 54 h 100"/>
                <a:gd name="T14" fmla="*/ 71 w 144"/>
                <a:gd name="T15" fmla="*/ 67 h 100"/>
                <a:gd name="T16" fmla="*/ 143 w 144"/>
                <a:gd name="T17" fmla="*/ 31 h 100"/>
                <a:gd name="T18" fmla="*/ 114 w 144"/>
                <a:gd name="T19" fmla="*/ 1 h 100"/>
                <a:gd name="T20" fmla="*/ 113 w 144"/>
                <a:gd name="T21" fmla="*/ 1 h 100"/>
                <a:gd name="T22" fmla="*/ 112 w 144"/>
                <a:gd name="T23" fmla="*/ 2 h 100"/>
                <a:gd name="T24" fmla="*/ 112 w 144"/>
                <a:gd name="T25" fmla="*/ 18 h 100"/>
                <a:gd name="T26" fmla="*/ 69 w 144"/>
                <a:gd name="T27" fmla="*/ 31 h 100"/>
                <a:gd name="T28" fmla="*/ 50 w 144"/>
                <a:gd name="T29" fmla="*/ 48 h 100"/>
                <a:gd name="T30" fmla="*/ 32 w 144"/>
                <a:gd name="T31" fmla="*/ 99 h 100"/>
                <a:gd name="T32" fmla="*/ 33 w 144"/>
                <a:gd name="T33" fmla="*/ 100 h 100"/>
                <a:gd name="T34" fmla="*/ 55 w 144"/>
                <a:gd name="T35" fmla="*/ 100 h 100"/>
                <a:gd name="T36" fmla="*/ 56 w 144"/>
                <a:gd name="T37" fmla="*/ 100 h 100"/>
                <a:gd name="T38" fmla="*/ 56 w 144"/>
                <a:gd name="T39" fmla="*/ 99 h 100"/>
                <a:gd name="T40" fmla="*/ 69 w 144"/>
                <a:gd name="T41" fmla="*/ 63 h 100"/>
                <a:gd name="T42" fmla="*/ 89 w 144"/>
                <a:gd name="T43" fmla="*/ 48 h 100"/>
                <a:gd name="T44" fmla="*/ 112 w 144"/>
                <a:gd name="T45" fmla="*/ 43 h 100"/>
                <a:gd name="T46" fmla="*/ 112 w 144"/>
                <a:gd name="T47" fmla="*/ 61 h 100"/>
                <a:gd name="T48" fmla="*/ 113 w 144"/>
                <a:gd name="T49" fmla="*/ 62 h 100"/>
                <a:gd name="T50" fmla="*/ 114 w 144"/>
                <a:gd name="T51" fmla="*/ 62 h 100"/>
                <a:gd name="T52" fmla="*/ 143 w 144"/>
                <a:gd name="T53" fmla="*/ 32 h 100"/>
                <a:gd name="T54" fmla="*/ 143 w 144"/>
                <a:gd name="T55" fmla="*/ 31 h 100"/>
                <a:gd name="T56" fmla="*/ 66 w 144"/>
                <a:gd name="T57" fmla="*/ 28 h 100"/>
                <a:gd name="T58" fmla="*/ 28 w 144"/>
                <a:gd name="T59" fmla="*/ 16 h 100"/>
                <a:gd name="T60" fmla="*/ 28 w 144"/>
                <a:gd name="T61" fmla="*/ 2 h 100"/>
                <a:gd name="T62" fmla="*/ 28 w 144"/>
                <a:gd name="T63" fmla="*/ 1 h 100"/>
                <a:gd name="T64" fmla="*/ 27 w 144"/>
                <a:gd name="T65" fmla="*/ 1 h 100"/>
                <a:gd name="T66" fmla="*/ 0 w 144"/>
                <a:gd name="T67" fmla="*/ 27 h 100"/>
                <a:gd name="T68" fmla="*/ 0 w 144"/>
                <a:gd name="T69" fmla="*/ 29 h 100"/>
                <a:gd name="T70" fmla="*/ 27 w 144"/>
                <a:gd name="T71" fmla="*/ 55 h 100"/>
                <a:gd name="T72" fmla="*/ 28 w 144"/>
                <a:gd name="T73" fmla="*/ 55 h 100"/>
                <a:gd name="T74" fmla="*/ 28 w 144"/>
                <a:gd name="T75" fmla="*/ 54 h 100"/>
                <a:gd name="T76" fmla="*/ 28 w 144"/>
                <a:gd name="T77" fmla="*/ 38 h 100"/>
                <a:gd name="T78" fmla="*/ 49 w 144"/>
                <a:gd name="T79" fmla="*/ 43 h 100"/>
                <a:gd name="T80" fmla="*/ 66 w 144"/>
                <a:gd name="T81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00">
                  <a:moveTo>
                    <a:pt x="71" y="67"/>
                  </a:moveTo>
                  <a:cubicBezTo>
                    <a:pt x="78" y="75"/>
                    <a:pt x="83" y="87"/>
                    <a:pt x="83" y="99"/>
                  </a:cubicBezTo>
                  <a:cubicBezTo>
                    <a:pt x="83" y="99"/>
                    <a:pt x="83" y="99"/>
                    <a:pt x="83" y="100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4" y="100"/>
                    <a:pt x="104" y="99"/>
                    <a:pt x="104" y="99"/>
                  </a:cubicBezTo>
                  <a:cubicBezTo>
                    <a:pt x="104" y="82"/>
                    <a:pt x="98" y="66"/>
                    <a:pt x="88" y="54"/>
                  </a:cubicBezTo>
                  <a:cubicBezTo>
                    <a:pt x="82" y="57"/>
                    <a:pt x="76" y="61"/>
                    <a:pt x="71" y="67"/>
                  </a:cubicBezTo>
                  <a:close/>
                  <a:moveTo>
                    <a:pt x="143" y="31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3" y="1"/>
                    <a:pt x="113" y="0"/>
                    <a:pt x="113" y="1"/>
                  </a:cubicBezTo>
                  <a:cubicBezTo>
                    <a:pt x="112" y="1"/>
                    <a:pt x="112" y="1"/>
                    <a:pt x="112" y="2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96" y="18"/>
                    <a:pt x="82" y="23"/>
                    <a:pt x="69" y="31"/>
                  </a:cubicBezTo>
                  <a:cubicBezTo>
                    <a:pt x="62" y="36"/>
                    <a:pt x="56" y="41"/>
                    <a:pt x="50" y="48"/>
                  </a:cubicBezTo>
                  <a:cubicBezTo>
                    <a:pt x="39" y="62"/>
                    <a:pt x="32" y="80"/>
                    <a:pt x="32" y="99"/>
                  </a:cubicBezTo>
                  <a:cubicBezTo>
                    <a:pt x="32" y="99"/>
                    <a:pt x="32" y="100"/>
                    <a:pt x="3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85"/>
                    <a:pt x="61" y="73"/>
                    <a:pt x="69" y="63"/>
                  </a:cubicBezTo>
                  <a:cubicBezTo>
                    <a:pt x="75" y="57"/>
                    <a:pt x="81" y="51"/>
                    <a:pt x="89" y="48"/>
                  </a:cubicBezTo>
                  <a:cubicBezTo>
                    <a:pt x="96" y="45"/>
                    <a:pt x="104" y="43"/>
                    <a:pt x="112" y="43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61"/>
                    <a:pt x="112" y="62"/>
                    <a:pt x="113" y="62"/>
                  </a:cubicBezTo>
                  <a:cubicBezTo>
                    <a:pt x="113" y="62"/>
                    <a:pt x="113" y="62"/>
                    <a:pt x="114" y="6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2"/>
                    <a:pt x="144" y="31"/>
                    <a:pt x="143" y="31"/>
                  </a:cubicBezTo>
                  <a:close/>
                  <a:moveTo>
                    <a:pt x="66" y="28"/>
                  </a:moveTo>
                  <a:cubicBezTo>
                    <a:pt x="55" y="21"/>
                    <a:pt x="42" y="17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6"/>
                    <a:pt x="28" y="55"/>
                  </a:cubicBezTo>
                  <a:cubicBezTo>
                    <a:pt x="28" y="55"/>
                    <a:pt x="28" y="55"/>
                    <a:pt x="28" y="54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6" y="38"/>
                    <a:pt x="43" y="40"/>
                    <a:pt x="49" y="43"/>
                  </a:cubicBezTo>
                  <a:cubicBezTo>
                    <a:pt x="54" y="37"/>
                    <a:pt x="60" y="32"/>
                    <a:pt x="6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6" name="กลุ่ม 235">
            <a:extLst>
              <a:ext uri="{FF2B5EF4-FFF2-40B4-BE49-F238E27FC236}">
                <a16:creationId xmlns:a16="http://schemas.microsoft.com/office/drawing/2014/main" id="{42E843F5-B9CB-4405-BD71-2207C115834D}"/>
              </a:ext>
            </a:extLst>
          </p:cNvPr>
          <p:cNvGrpSpPr/>
          <p:nvPr/>
        </p:nvGrpSpPr>
        <p:grpSpPr>
          <a:xfrm>
            <a:off x="552490" y="4219668"/>
            <a:ext cx="2876775" cy="2936899"/>
            <a:chOff x="567465" y="4081121"/>
            <a:chExt cx="2824268" cy="2879741"/>
          </a:xfrm>
        </p:grpSpPr>
        <p:grpSp>
          <p:nvGrpSpPr>
            <p:cNvPr id="210" name="กลุ่ม 209">
              <a:extLst>
                <a:ext uri="{FF2B5EF4-FFF2-40B4-BE49-F238E27FC236}">
                  <a16:creationId xmlns:a16="http://schemas.microsoft.com/office/drawing/2014/main" id="{DEF1B3D6-BEBD-4ECB-BE43-C3371D88A9DF}"/>
                </a:ext>
              </a:extLst>
            </p:cNvPr>
            <p:cNvGrpSpPr/>
            <p:nvPr/>
          </p:nvGrpSpPr>
          <p:grpSpPr>
            <a:xfrm>
              <a:off x="567465" y="4081121"/>
              <a:ext cx="2824268" cy="2879741"/>
              <a:chOff x="597630" y="3999161"/>
              <a:chExt cx="2824268" cy="2879741"/>
            </a:xfrm>
          </p:grpSpPr>
          <p:grpSp>
            <p:nvGrpSpPr>
              <p:cNvPr id="209" name="กลุ่ม 208">
                <a:extLst>
                  <a:ext uri="{FF2B5EF4-FFF2-40B4-BE49-F238E27FC236}">
                    <a16:creationId xmlns:a16="http://schemas.microsoft.com/office/drawing/2014/main" id="{66E7D100-A51F-45BD-85D3-DA9C38FF8429}"/>
                  </a:ext>
                </a:extLst>
              </p:cNvPr>
              <p:cNvGrpSpPr/>
              <p:nvPr/>
            </p:nvGrpSpPr>
            <p:grpSpPr>
              <a:xfrm>
                <a:off x="597630" y="3999161"/>
                <a:ext cx="2824268" cy="2879741"/>
                <a:chOff x="597630" y="3999161"/>
                <a:chExt cx="2824268" cy="2879741"/>
              </a:xfrm>
            </p:grpSpPr>
            <p:grpSp>
              <p:nvGrpSpPr>
                <p:cNvPr id="198" name="กลุ่ม 197">
                  <a:extLst>
                    <a:ext uri="{FF2B5EF4-FFF2-40B4-BE49-F238E27FC236}">
                      <a16:creationId xmlns:a16="http://schemas.microsoft.com/office/drawing/2014/main" id="{62DF3AA7-7432-4D9B-851F-2C739ADEC13E}"/>
                    </a:ext>
                  </a:extLst>
                </p:cNvPr>
                <p:cNvGrpSpPr/>
                <p:nvPr/>
              </p:nvGrpSpPr>
              <p:grpSpPr>
                <a:xfrm>
                  <a:off x="597630" y="3999161"/>
                  <a:ext cx="2824268" cy="2127249"/>
                  <a:chOff x="3476516" y="1049450"/>
                  <a:chExt cx="2824268" cy="2127249"/>
                </a:xfrm>
              </p:grpSpPr>
              <p:grpSp>
                <p:nvGrpSpPr>
                  <p:cNvPr id="200" name="Group 59">
                    <a:extLst>
                      <a:ext uri="{FF2B5EF4-FFF2-40B4-BE49-F238E27FC236}">
                        <a16:creationId xmlns:a16="http://schemas.microsoft.com/office/drawing/2014/main" id="{2AB9733A-FCC2-432B-8303-9FE5A3342730}"/>
                      </a:ext>
                    </a:extLst>
                  </p:cNvPr>
                  <p:cNvGrpSpPr/>
                  <p:nvPr/>
                </p:nvGrpSpPr>
                <p:grpSpPr>
                  <a:xfrm>
                    <a:off x="3476516" y="1182840"/>
                    <a:ext cx="2824268" cy="1993859"/>
                    <a:chOff x="1260943" y="3087314"/>
                    <a:chExt cx="2351544" cy="1673379"/>
                  </a:xfrm>
                </p:grpSpPr>
                <p:sp>
                  <p:nvSpPr>
                    <p:cNvPr id="202" name="Text Box 10">
                      <a:extLst>
                        <a:ext uri="{FF2B5EF4-FFF2-40B4-BE49-F238E27FC236}">
                          <a16:creationId xmlns:a16="http://schemas.microsoft.com/office/drawing/2014/main" id="{AE291DBD-D4AE-4764-BDA0-F3298411A51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60943" y="3611229"/>
                      <a:ext cx="2351544" cy="11494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60960" tIns="30480" rIns="60960" bIns="30480">
                      <a:sp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42BC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ผู้เรียนรายบุคคล 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ความช่วยเหลือที่ต้องการ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, 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                              ความสามารถ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,</a:t>
                      </a:r>
                      <a:r>
                        <a:rPr kumimoji="0" lang="th-TH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 ความสนใจ</a:t>
                      </a:r>
                      <a:endParaRPr kumimoji="0" lang="th-TH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42BC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มาตรฐาน ตัวชี้วัดตามหลักสูตร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42BC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           แกนกลางฯ 2551</a:t>
                      </a:r>
                      <a:endParaRPr kumimoji="0" lang="th-T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42BC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ครู/บุคลากรทางการศึกษา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+mn-ea"/>
                          <a:cs typeface="JS Toomtam" panose="02000000000000000000" pitchFamily="50" charset="0"/>
                        </a:rPr>
                        <a:t> </a:t>
                      </a:r>
                      <a:endPara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endParaRPr>
                    </a:p>
                  </p:txBody>
                </p:sp>
                <p:sp>
                  <p:nvSpPr>
                    <p:cNvPr id="203" name="Rectangle 61">
                      <a:extLst>
                        <a:ext uri="{FF2B5EF4-FFF2-40B4-BE49-F238E27FC236}">
                          <a16:creationId xmlns:a16="http://schemas.microsoft.com/office/drawing/2014/main" id="{AB1337B7-8DC0-4B7E-AE61-5CB01DC4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42964" y="3087314"/>
                      <a:ext cx="1399308" cy="387459"/>
                    </a:xfrm>
                    <a:prstGeom prst="rect">
                      <a:avLst/>
                    </a:prstGeom>
                    <a:solidFill>
                      <a:srgbClr val="8529D6"/>
                    </a:solidFill>
                    <a:ln>
                      <a:solidFill>
                        <a:srgbClr val="8529D6"/>
                      </a:solidFill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1450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JS Toomtam" panose="02000000000000000000" pitchFamily="50" charset="0"/>
                          <a:ea typeface="Open Sans" pitchFamily="34" charset="0"/>
                          <a:cs typeface="JS Toomtam" panose="02000000000000000000" pitchFamily="50" charset="0"/>
                        </a:rPr>
                        <a:t>วิเคราะห์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Open Sans" pitchFamily="34" charset="0"/>
                        <a:cs typeface="JS Toomtam" panose="02000000000000000000" pitchFamily="50" charset="0"/>
                      </a:endParaRPr>
                    </a:p>
                  </p:txBody>
                </p:sp>
              </p:grpSp>
              <p:sp>
                <p:nvSpPr>
                  <p:cNvPr id="201" name="Oval 56">
                    <a:extLst>
                      <a:ext uri="{FF2B5EF4-FFF2-40B4-BE49-F238E27FC236}">
                        <a16:creationId xmlns:a16="http://schemas.microsoft.com/office/drawing/2014/main" id="{BFFE0419-CD34-4B6C-BE2F-DB68F542AE8B}"/>
                      </a:ext>
                    </a:extLst>
                  </p:cNvPr>
                  <p:cNvSpPr/>
                  <p:nvPr/>
                </p:nvSpPr>
                <p:spPr>
                  <a:xfrm>
                    <a:off x="3493023" y="1049450"/>
                    <a:ext cx="726268" cy="730827"/>
                  </a:xfrm>
                  <a:prstGeom prst="ellipse">
                    <a:avLst/>
                  </a:prstGeom>
                  <a:solidFill>
                    <a:srgbClr val="8529D6"/>
                  </a:solidFill>
                  <a:ln>
                    <a:solidFill>
                      <a:srgbClr val="8529D6"/>
                    </a:solidFill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2" name="กล่องข้อความ 191">
                  <a:extLst>
                    <a:ext uri="{FF2B5EF4-FFF2-40B4-BE49-F238E27FC236}">
                      <a16:creationId xmlns:a16="http://schemas.microsoft.com/office/drawing/2014/main" id="{55C183D1-3097-43C6-9685-38539E7A94D9}"/>
                    </a:ext>
                  </a:extLst>
                </p:cNvPr>
                <p:cNvSpPr txBox="1"/>
                <p:nvPr/>
              </p:nvSpPr>
              <p:spPr>
                <a:xfrm>
                  <a:off x="1621619" y="5980194"/>
                  <a:ext cx="1426155" cy="898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thaiDist" defTabSz="4572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ความถนัด</a:t>
                  </a: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, </a:t>
                  </a:r>
                  <a:r>
                    <a:rPr kumimoji="0" lang="th-TH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ความสนใจ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สิ่งที่ควรได้รับการพัฒนา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อัตรากำลัง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</p:txBody>
            </p:sp>
          </p:grpSp>
          <p:grpSp>
            <p:nvGrpSpPr>
              <p:cNvPr id="204" name="Group 452">
                <a:extLst>
                  <a:ext uri="{FF2B5EF4-FFF2-40B4-BE49-F238E27FC236}">
                    <a16:creationId xmlns:a16="http://schemas.microsoft.com/office/drawing/2014/main" id="{507BDBD0-E41B-4868-AB53-8E71D8A12D6A}"/>
                  </a:ext>
                </a:extLst>
              </p:cNvPr>
              <p:cNvGrpSpPr/>
              <p:nvPr/>
            </p:nvGrpSpPr>
            <p:grpSpPr>
              <a:xfrm>
                <a:off x="799615" y="4201437"/>
                <a:ext cx="410633" cy="378884"/>
                <a:chOff x="5776913" y="4478338"/>
                <a:chExt cx="307975" cy="284163"/>
              </a:xfrm>
              <a:solidFill>
                <a:schemeClr val="bg1"/>
              </a:solidFill>
            </p:grpSpPr>
            <p:sp>
              <p:nvSpPr>
                <p:cNvPr id="205" name="Freeform 377">
                  <a:extLst>
                    <a:ext uri="{FF2B5EF4-FFF2-40B4-BE49-F238E27FC236}">
                      <a16:creationId xmlns:a16="http://schemas.microsoft.com/office/drawing/2014/main" id="{8E0F5A26-7C41-4651-889C-CEE2019C5D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00738" y="4559301"/>
                  <a:ext cx="184150" cy="203200"/>
                </a:xfrm>
                <a:custGeom>
                  <a:avLst/>
                  <a:gdLst/>
                  <a:ahLst/>
                  <a:cxnLst>
                    <a:cxn ang="0">
                      <a:pos x="85" y="81"/>
                    </a:cxn>
                    <a:cxn ang="0">
                      <a:pos x="72" y="64"/>
                    </a:cxn>
                    <a:cxn ang="0">
                      <a:pos x="65" y="62"/>
                    </a:cxn>
                    <a:cxn ang="0">
                      <a:pos x="57" y="52"/>
                    </a:cxn>
                    <a:cxn ang="0">
                      <a:pos x="58" y="14"/>
                    </a:cxn>
                    <a:cxn ang="0">
                      <a:pos x="16" y="10"/>
                    </a:cxn>
                    <a:cxn ang="0">
                      <a:pos x="10" y="52"/>
                    </a:cxn>
                    <a:cxn ang="0">
                      <a:pos x="47" y="59"/>
                    </a:cxn>
                    <a:cxn ang="0">
                      <a:pos x="56" y="70"/>
                    </a:cxn>
                    <a:cxn ang="0">
                      <a:pos x="57" y="76"/>
                    </a:cxn>
                    <a:cxn ang="0">
                      <a:pos x="70" y="93"/>
                    </a:cxn>
                    <a:cxn ang="0">
                      <a:pos x="78" y="94"/>
                    </a:cxn>
                    <a:cxn ang="0">
                      <a:pos x="84" y="89"/>
                    </a:cxn>
                    <a:cxn ang="0">
                      <a:pos x="85" y="81"/>
                    </a:cxn>
                    <a:cxn ang="0">
                      <a:pos x="47" y="49"/>
                    </a:cxn>
                    <a:cxn ang="0">
                      <a:pos x="17" y="47"/>
                    </a:cxn>
                    <a:cxn ang="0">
                      <a:pos x="21" y="17"/>
                    </a:cxn>
                    <a:cxn ang="0">
                      <a:pos x="51" y="20"/>
                    </a:cxn>
                    <a:cxn ang="0">
                      <a:pos x="47" y="49"/>
                    </a:cxn>
                  </a:cxnLst>
                  <a:rect l="0" t="0" r="r" b="b"/>
                  <a:pathLst>
                    <a:path w="87" h="96">
                      <a:moveTo>
                        <a:pt x="85" y="81"/>
                      </a:moveTo>
                      <a:cubicBezTo>
                        <a:pt x="72" y="64"/>
                        <a:pt x="72" y="64"/>
                        <a:pt x="72" y="64"/>
                      </a:cubicBezTo>
                      <a:cubicBezTo>
                        <a:pt x="70" y="62"/>
                        <a:pt x="67" y="61"/>
                        <a:pt x="65" y="6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66" y="41"/>
                        <a:pt x="67" y="25"/>
                        <a:pt x="58" y="14"/>
                      </a:cubicBezTo>
                      <a:cubicBezTo>
                        <a:pt x="48" y="2"/>
                        <a:pt x="29" y="0"/>
                        <a:pt x="16" y="10"/>
                      </a:cubicBezTo>
                      <a:cubicBezTo>
                        <a:pt x="3" y="21"/>
                        <a:pt x="0" y="40"/>
                        <a:pt x="10" y="52"/>
                      </a:cubicBezTo>
                      <a:cubicBezTo>
                        <a:pt x="19" y="63"/>
                        <a:pt x="35" y="66"/>
                        <a:pt x="47" y="59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5" y="72"/>
                        <a:pt x="55" y="74"/>
                        <a:pt x="57" y="76"/>
                      </a:cubicBezTo>
                      <a:cubicBezTo>
                        <a:pt x="70" y="93"/>
                        <a:pt x="70" y="93"/>
                        <a:pt x="70" y="93"/>
                      </a:cubicBezTo>
                      <a:cubicBezTo>
                        <a:pt x="72" y="95"/>
                        <a:pt x="76" y="96"/>
                        <a:pt x="78" y="94"/>
                      </a:cubicBezTo>
                      <a:cubicBezTo>
                        <a:pt x="84" y="89"/>
                        <a:pt x="84" y="89"/>
                        <a:pt x="84" y="89"/>
                      </a:cubicBezTo>
                      <a:cubicBezTo>
                        <a:pt x="87" y="87"/>
                        <a:pt x="87" y="84"/>
                        <a:pt x="85" y="81"/>
                      </a:cubicBezTo>
                      <a:close/>
                      <a:moveTo>
                        <a:pt x="47" y="49"/>
                      </a:moveTo>
                      <a:cubicBezTo>
                        <a:pt x="37" y="57"/>
                        <a:pt x="24" y="56"/>
                        <a:pt x="17" y="47"/>
                      </a:cubicBezTo>
                      <a:cubicBezTo>
                        <a:pt x="10" y="38"/>
                        <a:pt x="12" y="25"/>
                        <a:pt x="21" y="17"/>
                      </a:cubicBezTo>
                      <a:cubicBezTo>
                        <a:pt x="31" y="10"/>
                        <a:pt x="44" y="11"/>
                        <a:pt x="51" y="20"/>
                      </a:cubicBezTo>
                      <a:cubicBezTo>
                        <a:pt x="58" y="28"/>
                        <a:pt x="56" y="42"/>
                        <a:pt x="47" y="4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378">
                  <a:extLst>
                    <a:ext uri="{FF2B5EF4-FFF2-40B4-BE49-F238E27FC236}">
                      <a16:creationId xmlns:a16="http://schemas.microsoft.com/office/drawing/2014/main" id="{57A07CB0-A1A8-417C-A859-25769967B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6913" y="4478338"/>
                  <a:ext cx="263525" cy="223838"/>
                </a:xfrm>
                <a:custGeom>
                  <a:avLst/>
                  <a:gdLst/>
                  <a:ahLst/>
                  <a:cxnLst>
                    <a:cxn ang="0">
                      <a:pos x="63" y="95"/>
                    </a:cxn>
                    <a:cxn ang="0">
                      <a:pos x="55" y="67"/>
                    </a:cxn>
                    <a:cxn ang="0">
                      <a:pos x="70" y="43"/>
                    </a:cxn>
                    <a:cxn ang="0">
                      <a:pos x="93" y="35"/>
                    </a:cxn>
                    <a:cxn ang="0">
                      <a:pos x="122" y="48"/>
                    </a:cxn>
                    <a:cxn ang="0">
                      <a:pos x="124" y="52"/>
                    </a:cxn>
                    <a:cxn ang="0">
                      <a:pos x="124" y="21"/>
                    </a:cxn>
                    <a:cxn ang="0">
                      <a:pos x="85" y="21"/>
                    </a:cxn>
                    <a:cxn ang="0">
                      <a:pos x="85" y="14"/>
                    </a:cxn>
                    <a:cxn ang="0">
                      <a:pos x="71" y="0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2"/>
                    </a:cxn>
                    <a:cxn ang="0">
                      <a:pos x="0" y="105"/>
                    </a:cxn>
                    <a:cxn ang="0">
                      <a:pos x="76" y="105"/>
                    </a:cxn>
                    <a:cxn ang="0">
                      <a:pos x="63" y="95"/>
                    </a:cxn>
                  </a:cxnLst>
                  <a:rect l="0" t="0" r="r" b="b"/>
                  <a:pathLst>
                    <a:path w="124" h="105">
                      <a:moveTo>
                        <a:pt x="63" y="95"/>
                      </a:moveTo>
                      <a:cubicBezTo>
                        <a:pt x="57" y="87"/>
                        <a:pt x="54" y="77"/>
                        <a:pt x="55" y="67"/>
                      </a:cubicBezTo>
                      <a:cubicBezTo>
                        <a:pt x="57" y="58"/>
                        <a:pt x="62" y="49"/>
                        <a:pt x="70" y="43"/>
                      </a:cubicBezTo>
                      <a:cubicBezTo>
                        <a:pt x="76" y="37"/>
                        <a:pt x="85" y="35"/>
                        <a:pt x="93" y="35"/>
                      </a:cubicBezTo>
                      <a:cubicBezTo>
                        <a:pt x="105" y="35"/>
                        <a:pt x="115" y="39"/>
                        <a:pt x="122" y="48"/>
                      </a:cubicBezTo>
                      <a:cubicBezTo>
                        <a:pt x="123" y="49"/>
                        <a:pt x="123" y="50"/>
                        <a:pt x="124" y="52"/>
                      </a:cubicBezTo>
                      <a:cubicBezTo>
                        <a:pt x="124" y="21"/>
                        <a:pt x="124" y="21"/>
                        <a:pt x="124" y="21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5" y="6"/>
                        <a:pt x="79" y="0"/>
                        <a:pt x="71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76" y="105"/>
                        <a:pt x="76" y="105"/>
                        <a:pt x="76" y="105"/>
                      </a:cubicBezTo>
                      <a:cubicBezTo>
                        <a:pt x="71" y="103"/>
                        <a:pt x="66" y="99"/>
                        <a:pt x="63" y="9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8" name="กลุ่ม 227">
              <a:extLst>
                <a:ext uri="{FF2B5EF4-FFF2-40B4-BE49-F238E27FC236}">
                  <a16:creationId xmlns:a16="http://schemas.microsoft.com/office/drawing/2014/main" id="{0CE46000-16D2-4C58-8C58-16318B327423}"/>
                </a:ext>
              </a:extLst>
            </p:cNvPr>
            <p:cNvGrpSpPr/>
            <p:nvPr/>
          </p:nvGrpSpPr>
          <p:grpSpPr>
            <a:xfrm>
              <a:off x="1506616" y="6095000"/>
              <a:ext cx="143323" cy="368045"/>
              <a:chOff x="1807365" y="6051299"/>
              <a:chExt cx="143323" cy="368045"/>
            </a:xfrm>
          </p:grpSpPr>
          <p:cxnSp>
            <p:nvCxnSpPr>
              <p:cNvPr id="229" name="ตัวเชื่อมต่อตรง 228">
                <a:extLst>
                  <a:ext uri="{FF2B5EF4-FFF2-40B4-BE49-F238E27FC236}">
                    <a16:creationId xmlns:a16="http://schemas.microsoft.com/office/drawing/2014/main" id="{E063E448-B456-4F66-A8DA-5DBA4155F3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9553" y="6051299"/>
                <a:ext cx="0" cy="368045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ตัวเชื่อมต่อตรง 229">
                <a:extLst>
                  <a:ext uri="{FF2B5EF4-FFF2-40B4-BE49-F238E27FC236}">
                    <a16:creationId xmlns:a16="http://schemas.microsoft.com/office/drawing/2014/main" id="{B7E61F4D-DF31-49E3-8ADA-D0488FDFA3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365" y="6121687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ตัวเชื่อมต่อตรง 230">
                <a:extLst>
                  <a:ext uri="{FF2B5EF4-FFF2-40B4-BE49-F238E27FC236}">
                    <a16:creationId xmlns:a16="http://schemas.microsoft.com/office/drawing/2014/main" id="{F5DAF7BC-516F-4E35-97D8-45CB6EA07D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9099" y="6271706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ตัวเชื่อมต่อตรง 231">
                <a:extLst>
                  <a:ext uri="{FF2B5EF4-FFF2-40B4-BE49-F238E27FC236}">
                    <a16:creationId xmlns:a16="http://schemas.microsoft.com/office/drawing/2014/main" id="{B0B02AC8-AE03-45CD-B3A9-9623332AE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365" y="6414582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3B7D77D4-9072-486E-A4AA-924EE7202F07}"/>
              </a:ext>
            </a:extLst>
          </p:cNvPr>
          <p:cNvGrpSpPr/>
          <p:nvPr/>
        </p:nvGrpSpPr>
        <p:grpSpPr>
          <a:xfrm>
            <a:off x="539956" y="2603913"/>
            <a:ext cx="3786972" cy="1439446"/>
            <a:chOff x="539956" y="2603913"/>
            <a:chExt cx="3786972" cy="1439446"/>
          </a:xfrm>
        </p:grpSpPr>
        <p:grpSp>
          <p:nvGrpSpPr>
            <p:cNvPr id="82" name="กลุ่ม 81">
              <a:extLst>
                <a:ext uri="{FF2B5EF4-FFF2-40B4-BE49-F238E27FC236}">
                  <a16:creationId xmlns:a16="http://schemas.microsoft.com/office/drawing/2014/main" id="{D062D366-EDD7-499E-8BCB-2FCA88CB2B7C}"/>
                </a:ext>
              </a:extLst>
            </p:cNvPr>
            <p:cNvGrpSpPr/>
            <p:nvPr/>
          </p:nvGrpSpPr>
          <p:grpSpPr>
            <a:xfrm>
              <a:off x="539956" y="2603913"/>
              <a:ext cx="3786972" cy="1439446"/>
              <a:chOff x="563358" y="2679840"/>
              <a:chExt cx="3786972" cy="1439446"/>
            </a:xfrm>
          </p:grpSpPr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id="{5B3CAE84-543A-4905-861C-89A9514ABAE6}"/>
                  </a:ext>
                </a:extLst>
              </p:cNvPr>
              <p:cNvGrpSpPr/>
              <p:nvPr/>
            </p:nvGrpSpPr>
            <p:grpSpPr>
              <a:xfrm>
                <a:off x="563358" y="2679840"/>
                <a:ext cx="3786972" cy="1429684"/>
                <a:chOff x="3493023" y="1049450"/>
                <a:chExt cx="3786972" cy="1429684"/>
              </a:xfrm>
            </p:grpSpPr>
            <p:grpSp>
              <p:nvGrpSpPr>
                <p:cNvPr id="28" name="Group 59">
                  <a:extLst>
                    <a:ext uri="{FF2B5EF4-FFF2-40B4-BE49-F238E27FC236}">
                      <a16:creationId xmlns:a16="http://schemas.microsoft.com/office/drawing/2014/main" id="{FF1A1D30-317C-4505-BA69-A43D2DEF5CD0}"/>
                    </a:ext>
                  </a:extLst>
                </p:cNvPr>
                <p:cNvGrpSpPr/>
                <p:nvPr/>
              </p:nvGrpSpPr>
              <p:grpSpPr>
                <a:xfrm>
                  <a:off x="3558252" y="1182844"/>
                  <a:ext cx="3721743" cy="1296290"/>
                  <a:chOff x="1328998" y="3087314"/>
                  <a:chExt cx="3098800" cy="1087932"/>
                </a:xfrm>
              </p:grpSpPr>
              <p:sp>
                <p:nvSpPr>
                  <p:cNvPr id="32" name="Text Box 10">
                    <a:extLst>
                      <a:ext uri="{FF2B5EF4-FFF2-40B4-BE49-F238E27FC236}">
                        <a16:creationId xmlns:a16="http://schemas.microsoft.com/office/drawing/2014/main" id="{72258599-037E-42A1-A092-4E017994E5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998" y="3645718"/>
                    <a:ext cx="3098800" cy="529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60960" tIns="30480" rIns="60960" bIns="30480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2BC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พัฒนา</a:t>
                    </a:r>
                    <a:r>
                      <a: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2BC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  </a:t>
                    </a:r>
                    <a:r>
                      <a: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แผน</a:t>
                    </a:r>
                    <a:endPara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2BC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+mn-ea"/>
                        <a:cs typeface="JS Toomtam" panose="02000000000000000000" pitchFamily="50" charset="0"/>
                      </a:rPr>
                      <a:t>นิเทศ ติดตาม</a:t>
                    </a:r>
                    <a:endPara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endParaRPr>
                  </a:p>
                </p:txBody>
              </p:sp>
              <p:sp>
                <p:nvSpPr>
                  <p:cNvPr id="33" name="Rectangle 61">
                    <a:extLst>
                      <a:ext uri="{FF2B5EF4-FFF2-40B4-BE49-F238E27FC236}">
                        <a16:creationId xmlns:a16="http://schemas.microsoft.com/office/drawing/2014/main" id="{6F53397E-399C-4938-BA05-7E4883ACC117}"/>
                      </a:ext>
                    </a:extLst>
                  </p:cNvPr>
                  <p:cNvSpPr/>
                  <p:nvPr/>
                </p:nvSpPr>
                <p:spPr>
                  <a:xfrm>
                    <a:off x="1942964" y="3087314"/>
                    <a:ext cx="1538745" cy="387459"/>
                  </a:xfrm>
                  <a:prstGeom prst="rect">
                    <a:avLst/>
                  </a:prstGeom>
                  <a:solidFill>
                    <a:srgbClr val="179D83"/>
                  </a:solidFill>
                  <a:ln>
                    <a:solidFill>
                      <a:srgbClr val="179D83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145094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JS Toomtam" panose="02000000000000000000" pitchFamily="50" charset="0"/>
                        <a:ea typeface="Open Sans" pitchFamily="34" charset="0"/>
                        <a:cs typeface="JS Toomtam" panose="02000000000000000000" pitchFamily="50" charset="0"/>
                      </a:rPr>
                      <a:t>ต่อเนื่อง</a:t>
                    </a:r>
                    <a:endPara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Open Sans" pitchFamily="34" charset="0"/>
                      <a:cs typeface="JS Toomtam" panose="02000000000000000000" pitchFamily="50" charset="0"/>
                    </a:endParaRPr>
                  </a:p>
                </p:txBody>
              </p:sp>
            </p:grpSp>
            <p:sp>
              <p:nvSpPr>
                <p:cNvPr id="30" name="Oval 56">
                  <a:extLst>
                    <a:ext uri="{FF2B5EF4-FFF2-40B4-BE49-F238E27FC236}">
                      <a16:creationId xmlns:a16="http://schemas.microsoft.com/office/drawing/2014/main" id="{9E081AA2-30AB-4B86-9960-1A8AAF0D5C13}"/>
                    </a:ext>
                  </a:extLst>
                </p:cNvPr>
                <p:cNvSpPr/>
                <p:nvPr/>
              </p:nvSpPr>
              <p:spPr>
                <a:xfrm>
                  <a:off x="3493023" y="1049450"/>
                  <a:ext cx="726268" cy="730827"/>
                </a:xfrm>
                <a:prstGeom prst="ellipse">
                  <a:avLst/>
                </a:prstGeom>
                <a:solidFill>
                  <a:srgbClr val="179D83"/>
                </a:solidFill>
                <a:ln>
                  <a:solidFill>
                    <a:srgbClr val="179D83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" name="กล่องข้อความ 63">
                <a:extLst>
                  <a:ext uri="{FF2B5EF4-FFF2-40B4-BE49-F238E27FC236}">
                    <a16:creationId xmlns:a16="http://schemas.microsoft.com/office/drawing/2014/main" id="{3D5EE600-8631-49F4-AFC7-03889AB2103E}"/>
                  </a:ext>
                </a:extLst>
              </p:cNvPr>
              <p:cNvSpPr txBox="1"/>
              <p:nvPr/>
            </p:nvSpPr>
            <p:spPr>
              <a:xfrm>
                <a:off x="1719490" y="3257512"/>
                <a:ext cx="174514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แผนการจัดการเรียนรู้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แผนพัฒนาคุณภาพการศึกษา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แผนการนิเทศ ติดตาม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endParaRPr>
              </a:p>
            </p:txBody>
          </p:sp>
          <p:grpSp>
            <p:nvGrpSpPr>
              <p:cNvPr id="74" name="กลุ่ม 73">
                <a:extLst>
                  <a:ext uri="{FF2B5EF4-FFF2-40B4-BE49-F238E27FC236}">
                    <a16:creationId xmlns:a16="http://schemas.microsoft.com/office/drawing/2014/main" id="{76CFEBE5-16F2-4F13-B477-D789AF633C58}"/>
                  </a:ext>
                </a:extLst>
              </p:cNvPr>
              <p:cNvGrpSpPr/>
              <p:nvPr/>
            </p:nvGrpSpPr>
            <p:grpSpPr>
              <a:xfrm>
                <a:off x="1601680" y="3390900"/>
                <a:ext cx="181876" cy="355500"/>
                <a:chOff x="1601680" y="3390900"/>
                <a:chExt cx="181876" cy="355500"/>
              </a:xfrm>
            </p:grpSpPr>
            <p:cxnSp>
              <p:nvCxnSpPr>
                <p:cNvPr id="66" name="ตัวเชื่อมต่อตรง 65">
                  <a:extLst>
                    <a:ext uri="{FF2B5EF4-FFF2-40B4-BE49-F238E27FC236}">
                      <a16:creationId xmlns:a16="http://schemas.microsoft.com/office/drawing/2014/main" id="{E1A58EEB-0DE3-409D-86E2-B5BFC44A4653}"/>
                    </a:ext>
                  </a:extLst>
                </p:cNvPr>
                <p:cNvCxnSpPr/>
                <p:nvPr/>
              </p:nvCxnSpPr>
              <p:spPr>
                <a:xfrm flipV="1">
                  <a:off x="1604963" y="3390900"/>
                  <a:ext cx="140493" cy="239499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ตัวเชื่อมต่อตรง 67">
                  <a:extLst>
                    <a:ext uri="{FF2B5EF4-FFF2-40B4-BE49-F238E27FC236}">
                      <a16:creationId xmlns:a16="http://schemas.microsoft.com/office/drawing/2014/main" id="{1B325054-7BC7-4E84-B979-9131779116FA}"/>
                    </a:ext>
                  </a:extLst>
                </p:cNvPr>
                <p:cNvCxnSpPr/>
                <p:nvPr/>
              </p:nvCxnSpPr>
              <p:spPr>
                <a:xfrm flipV="1">
                  <a:off x="1601680" y="3567112"/>
                  <a:ext cx="150919" cy="65668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ตัวเชื่อมต่อตรง 69">
                  <a:extLst>
                    <a:ext uri="{FF2B5EF4-FFF2-40B4-BE49-F238E27FC236}">
                      <a16:creationId xmlns:a16="http://schemas.microsoft.com/office/drawing/2014/main" id="{3B13A4D2-F0B0-4FC5-822A-2E2A791481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4963" y="3630399"/>
                  <a:ext cx="178593" cy="116001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7" name="Freeform 69">
              <a:extLst>
                <a:ext uri="{FF2B5EF4-FFF2-40B4-BE49-F238E27FC236}">
                  <a16:creationId xmlns:a16="http://schemas.microsoft.com/office/drawing/2014/main" id="{2F8F551E-BA4C-4D90-A8BA-AA355FBF3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913" y="2744092"/>
              <a:ext cx="413100" cy="416404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id="{DC55AC3B-B80E-4435-A5BA-430828407748}"/>
              </a:ext>
            </a:extLst>
          </p:cNvPr>
          <p:cNvGrpSpPr/>
          <p:nvPr/>
        </p:nvGrpSpPr>
        <p:grpSpPr>
          <a:xfrm>
            <a:off x="779158" y="6613205"/>
            <a:ext cx="4411322" cy="1301101"/>
            <a:chOff x="547273" y="6644072"/>
            <a:chExt cx="4411322" cy="1301101"/>
          </a:xfrm>
        </p:grpSpPr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03342A3-60AA-4A6C-BD9A-420BA356D209}"/>
                </a:ext>
              </a:extLst>
            </p:cNvPr>
            <p:cNvGrpSpPr/>
            <p:nvPr/>
          </p:nvGrpSpPr>
          <p:grpSpPr>
            <a:xfrm>
              <a:off x="547273" y="6644072"/>
              <a:ext cx="4411322" cy="1301101"/>
              <a:chOff x="3493023" y="1049450"/>
              <a:chExt cx="4411322" cy="1301101"/>
            </a:xfrm>
          </p:grpSpPr>
          <p:grpSp>
            <p:nvGrpSpPr>
              <p:cNvPr id="242" name="Group 59">
                <a:extLst>
                  <a:ext uri="{FF2B5EF4-FFF2-40B4-BE49-F238E27FC236}">
                    <a16:creationId xmlns:a16="http://schemas.microsoft.com/office/drawing/2014/main" id="{2F630166-4873-4B05-80E5-DB565EFEA37D}"/>
                  </a:ext>
                </a:extLst>
              </p:cNvPr>
              <p:cNvGrpSpPr/>
              <p:nvPr/>
            </p:nvGrpSpPr>
            <p:grpSpPr>
              <a:xfrm>
                <a:off x="3750725" y="1182843"/>
                <a:ext cx="4153620" cy="1167708"/>
                <a:chOff x="1489254" y="3087315"/>
                <a:chExt cx="3458390" cy="980018"/>
              </a:xfrm>
            </p:grpSpPr>
            <p:sp>
              <p:nvSpPr>
                <p:cNvPr id="244" name="Text Box 10">
                  <a:extLst>
                    <a:ext uri="{FF2B5EF4-FFF2-40B4-BE49-F238E27FC236}">
                      <a16:creationId xmlns:a16="http://schemas.microsoft.com/office/drawing/2014/main" id="{878C6141-5B26-4363-AF38-96B13380ED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9254" y="3583009"/>
                  <a:ext cx="3458390" cy="484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0960" tIns="30480" rIns="60960" bIns="3048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7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สร้างความตระหนัก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2BC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  <a:p>
                  <a:pPr marL="0" marR="0" lvl="0" indent="0" algn="l" defTabSz="1219170" rtl="0" eaLnBrk="1" fontAlgn="auto" latinLnBrk="0" hangingPunct="1">
                    <a:lnSpc>
                      <a:spcPct val="7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สร้างแรงจูงใจ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, </a:t>
                  </a: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ขวัญและกำลังใจ</a:t>
                  </a:r>
                  <a:endPara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</p:txBody>
            </p:sp>
            <p:sp>
              <p:nvSpPr>
                <p:cNvPr id="245" name="Rectangle 61">
                  <a:extLst>
                    <a:ext uri="{FF2B5EF4-FFF2-40B4-BE49-F238E27FC236}">
                      <a16:creationId xmlns:a16="http://schemas.microsoft.com/office/drawing/2014/main" id="{5B961314-365D-41DD-836F-A905305FA0F1}"/>
                    </a:ext>
                  </a:extLst>
                </p:cNvPr>
                <p:cNvSpPr/>
                <p:nvPr/>
              </p:nvSpPr>
              <p:spPr>
                <a:xfrm>
                  <a:off x="1942964" y="3087315"/>
                  <a:ext cx="1538745" cy="387460"/>
                </a:xfrm>
                <a:prstGeom prst="rect">
                  <a:avLst/>
                </a:prstGeom>
                <a:solidFill>
                  <a:srgbClr val="FF33CC"/>
                </a:solidFill>
                <a:ln>
                  <a:solidFill>
                    <a:srgbClr val="FF33CC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4509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Open Sans" pitchFamily="34" charset="0"/>
                      <a:cs typeface="JS Toomtam" panose="02000000000000000000" pitchFamily="50" charset="0"/>
                    </a:rPr>
                    <a:t>จิตใจ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Open Sans" pitchFamily="34" charset="0"/>
                    <a:cs typeface="JS Toomtam" panose="02000000000000000000" pitchFamily="50" charset="0"/>
                  </a:endParaRPr>
                </a:p>
              </p:txBody>
            </p:sp>
          </p:grpSp>
          <p:sp>
            <p:nvSpPr>
              <p:cNvPr id="243" name="Oval 56">
                <a:extLst>
                  <a:ext uri="{FF2B5EF4-FFF2-40B4-BE49-F238E27FC236}">
                    <a16:creationId xmlns:a16="http://schemas.microsoft.com/office/drawing/2014/main" id="{A6EE231E-E9E4-4DB2-82FC-56FE6EDDC933}"/>
                  </a:ext>
                </a:extLst>
              </p:cNvPr>
              <p:cNvSpPr/>
              <p:nvPr/>
            </p:nvSpPr>
            <p:spPr>
              <a:xfrm>
                <a:off x="3493023" y="1049450"/>
                <a:ext cx="726268" cy="730827"/>
              </a:xfrm>
              <a:prstGeom prst="ellipse">
                <a:avLst/>
              </a:prstGeom>
              <a:solidFill>
                <a:srgbClr val="FF33CC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6" name="หัวใจ 245">
              <a:extLst>
                <a:ext uri="{FF2B5EF4-FFF2-40B4-BE49-F238E27FC236}">
                  <a16:creationId xmlns:a16="http://schemas.microsoft.com/office/drawing/2014/main" id="{046F6424-0CAA-48ED-97F7-17EA2C4200EB}"/>
                </a:ext>
              </a:extLst>
            </p:cNvPr>
            <p:cNvSpPr/>
            <p:nvPr/>
          </p:nvSpPr>
          <p:spPr>
            <a:xfrm>
              <a:off x="704260" y="6831338"/>
              <a:ext cx="426843" cy="426843"/>
            </a:xfrm>
            <a:prstGeom prst="hear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55" name="กลุ่ม 254">
            <a:extLst>
              <a:ext uri="{FF2B5EF4-FFF2-40B4-BE49-F238E27FC236}">
                <a16:creationId xmlns:a16="http://schemas.microsoft.com/office/drawing/2014/main" id="{60876691-0A26-4E06-A53D-20CEB3899EDF}"/>
              </a:ext>
            </a:extLst>
          </p:cNvPr>
          <p:cNvGrpSpPr/>
          <p:nvPr/>
        </p:nvGrpSpPr>
        <p:grpSpPr>
          <a:xfrm>
            <a:off x="3548901" y="7364833"/>
            <a:ext cx="1870222" cy="521865"/>
            <a:chOff x="2955549" y="7475544"/>
            <a:chExt cx="1870222" cy="521865"/>
          </a:xfrm>
        </p:grpSpPr>
        <p:sp>
          <p:nvSpPr>
            <p:cNvPr id="248" name="วงเล็บปีกกาขวา 247">
              <a:extLst>
                <a:ext uri="{FF2B5EF4-FFF2-40B4-BE49-F238E27FC236}">
                  <a16:creationId xmlns:a16="http://schemas.microsoft.com/office/drawing/2014/main" id="{2458E574-5D0E-4E4A-AC5A-788C27B8993F}"/>
                </a:ext>
              </a:extLst>
            </p:cNvPr>
            <p:cNvSpPr/>
            <p:nvPr/>
          </p:nvSpPr>
          <p:spPr>
            <a:xfrm>
              <a:off x="2955549" y="7475544"/>
              <a:ext cx="288644" cy="354507"/>
            </a:xfrm>
            <a:prstGeom prst="rightBrace">
              <a:avLst>
                <a:gd name="adj1" fmla="val 8333"/>
                <a:gd name="adj2" fmla="val 51344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49" name="กล่องข้อความ 248">
              <a:extLst>
                <a:ext uri="{FF2B5EF4-FFF2-40B4-BE49-F238E27FC236}">
                  <a16:creationId xmlns:a16="http://schemas.microsoft.com/office/drawing/2014/main" id="{7EE16509-6123-4678-A107-783A4130B1B2}"/>
                </a:ext>
              </a:extLst>
            </p:cNvPr>
            <p:cNvSpPr txBox="1"/>
            <p:nvPr/>
          </p:nvSpPr>
          <p:spPr>
            <a:xfrm>
              <a:off x="3373102" y="7541900"/>
              <a:ext cx="1452669" cy="455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อปท.    ผอ.    ครู    นร.</a:t>
              </a:r>
              <a:endPara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cxnSp>
          <p:nvCxnSpPr>
            <p:cNvPr id="251" name="ลูกศรเชื่อมต่อแบบตรง 250">
              <a:extLst>
                <a:ext uri="{FF2B5EF4-FFF2-40B4-BE49-F238E27FC236}">
                  <a16:creationId xmlns:a16="http://schemas.microsoft.com/office/drawing/2014/main" id="{1C1AC442-FAB2-4AFE-8F70-5F15C248CF33}"/>
                </a:ext>
              </a:extLst>
            </p:cNvPr>
            <p:cNvCxnSpPr>
              <a:cxnSpLocks/>
            </p:cNvCxnSpPr>
            <p:nvPr/>
          </p:nvCxnSpPr>
          <p:spPr>
            <a:xfrm>
              <a:off x="3707680" y="7652797"/>
              <a:ext cx="1586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ลูกศรเชื่อมต่อแบบตรง 251">
              <a:extLst>
                <a:ext uri="{FF2B5EF4-FFF2-40B4-BE49-F238E27FC236}">
                  <a16:creationId xmlns:a16="http://schemas.microsoft.com/office/drawing/2014/main" id="{A0DC827F-292B-49C6-95BA-7A33EAE62C7C}"/>
                </a:ext>
              </a:extLst>
            </p:cNvPr>
            <p:cNvCxnSpPr>
              <a:cxnSpLocks/>
            </p:cNvCxnSpPr>
            <p:nvPr/>
          </p:nvCxnSpPr>
          <p:spPr>
            <a:xfrm>
              <a:off x="4061936" y="7647494"/>
              <a:ext cx="1586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ลูกศรเชื่อมต่อแบบตรง 252">
              <a:extLst>
                <a:ext uri="{FF2B5EF4-FFF2-40B4-BE49-F238E27FC236}">
                  <a16:creationId xmlns:a16="http://schemas.microsoft.com/office/drawing/2014/main" id="{8BE57BDF-6AA1-43E2-BE7A-A04675886783}"/>
                </a:ext>
              </a:extLst>
            </p:cNvPr>
            <p:cNvCxnSpPr>
              <a:cxnSpLocks/>
            </p:cNvCxnSpPr>
            <p:nvPr/>
          </p:nvCxnSpPr>
          <p:spPr>
            <a:xfrm>
              <a:off x="4360142" y="7644572"/>
              <a:ext cx="1586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กลุ่ม 267">
            <a:extLst>
              <a:ext uri="{FF2B5EF4-FFF2-40B4-BE49-F238E27FC236}">
                <a16:creationId xmlns:a16="http://schemas.microsoft.com/office/drawing/2014/main" id="{FBF9DB1B-957E-4050-B4C9-220E3B7A5001}"/>
              </a:ext>
            </a:extLst>
          </p:cNvPr>
          <p:cNvGrpSpPr/>
          <p:nvPr/>
        </p:nvGrpSpPr>
        <p:grpSpPr>
          <a:xfrm>
            <a:off x="1990877" y="7970240"/>
            <a:ext cx="4895211" cy="1550119"/>
            <a:chOff x="1689641" y="8021941"/>
            <a:chExt cx="4895211" cy="1550119"/>
          </a:xfrm>
        </p:grpSpPr>
        <p:grpSp>
          <p:nvGrpSpPr>
            <p:cNvPr id="261" name="กลุ่ม 260">
              <a:extLst>
                <a:ext uri="{FF2B5EF4-FFF2-40B4-BE49-F238E27FC236}">
                  <a16:creationId xmlns:a16="http://schemas.microsoft.com/office/drawing/2014/main" id="{E15569B3-7E9F-491A-A4D3-F1C2B05E548D}"/>
                </a:ext>
              </a:extLst>
            </p:cNvPr>
            <p:cNvGrpSpPr/>
            <p:nvPr/>
          </p:nvGrpSpPr>
          <p:grpSpPr>
            <a:xfrm>
              <a:off x="1689641" y="8021941"/>
              <a:ext cx="4895211" cy="1550119"/>
              <a:chOff x="3493023" y="1049450"/>
              <a:chExt cx="4895211" cy="1550119"/>
            </a:xfrm>
          </p:grpSpPr>
          <p:grpSp>
            <p:nvGrpSpPr>
              <p:cNvPr id="263" name="Group 59">
                <a:extLst>
                  <a:ext uri="{FF2B5EF4-FFF2-40B4-BE49-F238E27FC236}">
                    <a16:creationId xmlns:a16="http://schemas.microsoft.com/office/drawing/2014/main" id="{EFD40D3F-12BE-429F-9400-8A289014890D}"/>
                  </a:ext>
                </a:extLst>
              </p:cNvPr>
              <p:cNvGrpSpPr/>
              <p:nvPr/>
            </p:nvGrpSpPr>
            <p:grpSpPr>
              <a:xfrm>
                <a:off x="4234614" y="1182844"/>
                <a:ext cx="4153620" cy="1416725"/>
                <a:chOff x="1892150" y="3087315"/>
                <a:chExt cx="3458390" cy="1189009"/>
              </a:xfrm>
            </p:grpSpPr>
            <p:sp>
              <p:nvSpPr>
                <p:cNvPr id="265" name="Text Box 10">
                  <a:extLst>
                    <a:ext uri="{FF2B5EF4-FFF2-40B4-BE49-F238E27FC236}">
                      <a16:creationId xmlns:a16="http://schemas.microsoft.com/office/drawing/2014/main" id="{B046B2ED-B19B-4A56-A407-F1A32EC9B2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2150" y="3559524"/>
                  <a:ext cx="3458390" cy="716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60960" tIns="30480" rIns="60960" bIns="3048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7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การจัดการเรียนรู้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2BC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  <a:p>
                  <a:pPr marL="0" marR="0" lvl="0" indent="0" algn="l" defTabSz="1219170" rtl="0" eaLnBrk="1" fontAlgn="auto" latinLnBrk="0" hangingPunct="1">
                    <a:lnSpc>
                      <a:spcPct val="7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การนิเทศ ติดตาม</a:t>
                  </a:r>
                </a:p>
                <a:p>
                  <a:pPr marL="0" marR="0" lvl="0" indent="0" algn="l" defTabSz="1219170" rtl="0" eaLnBrk="1" fontAlgn="auto" latinLnBrk="0" hangingPunct="1">
                    <a:lnSpc>
                      <a:spcPct val="7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C42BC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การปรับปรุงและพัฒนา</a:t>
                  </a:r>
                  <a:endPara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</p:txBody>
            </p:sp>
            <p:sp>
              <p:nvSpPr>
                <p:cNvPr id="266" name="Rectangle 61">
                  <a:extLst>
                    <a:ext uri="{FF2B5EF4-FFF2-40B4-BE49-F238E27FC236}">
                      <a16:creationId xmlns:a16="http://schemas.microsoft.com/office/drawing/2014/main" id="{8F163D4A-477D-47A1-875A-342738226B88}"/>
                    </a:ext>
                  </a:extLst>
                </p:cNvPr>
                <p:cNvSpPr/>
                <p:nvPr/>
              </p:nvSpPr>
              <p:spPr>
                <a:xfrm>
                  <a:off x="1942964" y="3087315"/>
                  <a:ext cx="1538745" cy="387460"/>
                </a:xfrm>
                <a:prstGeom prst="rect">
                  <a:avLst/>
                </a:prstGeom>
                <a:solidFill>
                  <a:srgbClr val="FF5050"/>
                </a:solidFill>
                <a:ln>
                  <a:solidFill>
                    <a:srgbClr val="FF5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4509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Open Sans" pitchFamily="34" charset="0"/>
                      <a:cs typeface="JS Toomtam" panose="02000000000000000000" pitchFamily="50" charset="0"/>
                    </a:rPr>
                    <a:t>เป็นขั้นตอน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Open Sans" pitchFamily="34" charset="0"/>
                    <a:cs typeface="JS Toomtam" panose="02000000000000000000" pitchFamily="50" charset="0"/>
                  </a:endParaRPr>
                </a:p>
              </p:txBody>
            </p:sp>
          </p:grpSp>
          <p:sp>
            <p:nvSpPr>
              <p:cNvPr id="264" name="Oval 56">
                <a:extLst>
                  <a:ext uri="{FF2B5EF4-FFF2-40B4-BE49-F238E27FC236}">
                    <a16:creationId xmlns:a16="http://schemas.microsoft.com/office/drawing/2014/main" id="{CE9645C1-625B-431D-82B3-ADBCDCA42ED0}"/>
                  </a:ext>
                </a:extLst>
              </p:cNvPr>
              <p:cNvSpPr/>
              <p:nvPr/>
            </p:nvSpPr>
            <p:spPr>
              <a:xfrm>
                <a:off x="3493023" y="1049450"/>
                <a:ext cx="726268" cy="730827"/>
              </a:xfrm>
              <a:prstGeom prst="ellipse">
                <a:avLst/>
              </a:prstGeom>
              <a:solidFill>
                <a:srgbClr val="FF5050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7" name="Freeform 131">
              <a:extLst>
                <a:ext uri="{FF2B5EF4-FFF2-40B4-BE49-F238E27FC236}">
                  <a16:creationId xmlns:a16="http://schemas.microsoft.com/office/drawing/2014/main" id="{EFA1B6E7-0490-4AC3-B431-A62BAFE7D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5688" y="8176170"/>
              <a:ext cx="480271" cy="452158"/>
            </a:xfrm>
            <a:custGeom>
              <a:avLst/>
              <a:gdLst>
                <a:gd name="T0" fmla="*/ 134 w 161"/>
                <a:gd name="T1" fmla="*/ 110 h 152"/>
                <a:gd name="T2" fmla="*/ 99 w 161"/>
                <a:gd name="T3" fmla="*/ 110 h 152"/>
                <a:gd name="T4" fmla="*/ 99 w 161"/>
                <a:gd name="T5" fmla="*/ 99 h 152"/>
                <a:gd name="T6" fmla="*/ 89 w 161"/>
                <a:gd name="T7" fmla="*/ 112 h 152"/>
                <a:gd name="T8" fmla="*/ 79 w 161"/>
                <a:gd name="T9" fmla="*/ 125 h 152"/>
                <a:gd name="T10" fmla="*/ 89 w 161"/>
                <a:gd name="T11" fmla="*/ 139 h 152"/>
                <a:gd name="T12" fmla="*/ 99 w 161"/>
                <a:gd name="T13" fmla="*/ 152 h 152"/>
                <a:gd name="T14" fmla="*/ 99 w 161"/>
                <a:gd name="T15" fmla="*/ 145 h 152"/>
                <a:gd name="T16" fmla="*/ 118 w 161"/>
                <a:gd name="T17" fmla="*/ 144 h 152"/>
                <a:gd name="T18" fmla="*/ 138 w 161"/>
                <a:gd name="T19" fmla="*/ 136 h 152"/>
                <a:gd name="T20" fmla="*/ 157 w 161"/>
                <a:gd name="T21" fmla="*/ 101 h 152"/>
                <a:gd name="T22" fmla="*/ 134 w 161"/>
                <a:gd name="T23" fmla="*/ 110 h 152"/>
                <a:gd name="T24" fmla="*/ 77 w 161"/>
                <a:gd name="T25" fmla="*/ 24 h 152"/>
                <a:gd name="T26" fmla="*/ 64 w 161"/>
                <a:gd name="T27" fmla="*/ 8 h 152"/>
                <a:gd name="T28" fmla="*/ 42 w 161"/>
                <a:gd name="T29" fmla="*/ 13 h 152"/>
                <a:gd name="T30" fmla="*/ 31 w 161"/>
                <a:gd name="T31" fmla="*/ 31 h 152"/>
                <a:gd name="T32" fmla="*/ 61 w 161"/>
                <a:gd name="T33" fmla="*/ 49 h 152"/>
                <a:gd name="T34" fmla="*/ 77 w 161"/>
                <a:gd name="T35" fmla="*/ 24 h 152"/>
                <a:gd name="T36" fmla="*/ 104 w 161"/>
                <a:gd name="T37" fmla="*/ 56 h 152"/>
                <a:gd name="T38" fmla="*/ 121 w 161"/>
                <a:gd name="T39" fmla="*/ 59 h 152"/>
                <a:gd name="T40" fmla="*/ 128 w 161"/>
                <a:gd name="T41" fmla="*/ 44 h 152"/>
                <a:gd name="T42" fmla="*/ 135 w 161"/>
                <a:gd name="T43" fmla="*/ 28 h 152"/>
                <a:gd name="T44" fmla="*/ 128 w 161"/>
                <a:gd name="T45" fmla="*/ 32 h 152"/>
                <a:gd name="T46" fmla="*/ 118 w 161"/>
                <a:gd name="T47" fmla="*/ 16 h 152"/>
                <a:gd name="T48" fmla="*/ 102 w 161"/>
                <a:gd name="T49" fmla="*/ 2 h 152"/>
                <a:gd name="T50" fmla="*/ 62 w 161"/>
                <a:gd name="T51" fmla="*/ 2 h 152"/>
                <a:gd name="T52" fmla="*/ 80 w 161"/>
                <a:gd name="T53" fmla="*/ 18 h 152"/>
                <a:gd name="T54" fmla="*/ 97 w 161"/>
                <a:gd name="T55" fmla="*/ 49 h 152"/>
                <a:gd name="T56" fmla="*/ 87 w 161"/>
                <a:gd name="T57" fmla="*/ 54 h 152"/>
                <a:gd name="T58" fmla="*/ 104 w 161"/>
                <a:gd name="T59" fmla="*/ 56 h 152"/>
                <a:gd name="T60" fmla="*/ 29 w 161"/>
                <a:gd name="T61" fmla="*/ 127 h 152"/>
                <a:gd name="T62" fmla="*/ 45 w 161"/>
                <a:gd name="T63" fmla="*/ 143 h 152"/>
                <a:gd name="T64" fmla="*/ 66 w 161"/>
                <a:gd name="T65" fmla="*/ 144 h 152"/>
                <a:gd name="T66" fmla="*/ 67 w 161"/>
                <a:gd name="T67" fmla="*/ 109 h 152"/>
                <a:gd name="T68" fmla="*/ 37 w 161"/>
                <a:gd name="T69" fmla="*/ 108 h 152"/>
                <a:gd name="T70" fmla="*/ 29 w 161"/>
                <a:gd name="T71" fmla="*/ 127 h 152"/>
                <a:gd name="T72" fmla="*/ 24 w 161"/>
                <a:gd name="T73" fmla="*/ 133 h 152"/>
                <a:gd name="T74" fmla="*/ 29 w 161"/>
                <a:gd name="T75" fmla="*/ 109 h 152"/>
                <a:gd name="T76" fmla="*/ 47 w 161"/>
                <a:gd name="T77" fmla="*/ 79 h 152"/>
                <a:gd name="T78" fmla="*/ 56 w 161"/>
                <a:gd name="T79" fmla="*/ 85 h 152"/>
                <a:gd name="T80" fmla="*/ 50 w 161"/>
                <a:gd name="T81" fmla="*/ 69 h 152"/>
                <a:gd name="T82" fmla="*/ 44 w 161"/>
                <a:gd name="T83" fmla="*/ 53 h 152"/>
                <a:gd name="T84" fmla="*/ 27 w 161"/>
                <a:gd name="T85" fmla="*/ 55 h 152"/>
                <a:gd name="T86" fmla="*/ 10 w 161"/>
                <a:gd name="T87" fmla="*/ 57 h 152"/>
                <a:gd name="T88" fmla="*/ 17 w 161"/>
                <a:gd name="T89" fmla="*/ 61 h 152"/>
                <a:gd name="T90" fmla="*/ 8 w 161"/>
                <a:gd name="T91" fmla="*/ 77 h 152"/>
                <a:gd name="T92" fmla="*/ 4 w 161"/>
                <a:gd name="T93" fmla="*/ 99 h 152"/>
                <a:gd name="T94" fmla="*/ 24 w 161"/>
                <a:gd name="T95" fmla="*/ 133 h 152"/>
                <a:gd name="T96" fmla="*/ 144 w 161"/>
                <a:gd name="T97" fmla="*/ 60 h 152"/>
                <a:gd name="T98" fmla="*/ 114 w 161"/>
                <a:gd name="T99" fmla="*/ 77 h 152"/>
                <a:gd name="T100" fmla="*/ 129 w 161"/>
                <a:gd name="T101" fmla="*/ 103 h 152"/>
                <a:gd name="T102" fmla="*/ 149 w 161"/>
                <a:gd name="T103" fmla="*/ 100 h 152"/>
                <a:gd name="T104" fmla="*/ 154 w 161"/>
                <a:gd name="T105" fmla="*/ 78 h 152"/>
                <a:gd name="T106" fmla="*/ 144 w 161"/>
                <a:gd name="T107" fmla="*/ 6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" h="152">
                  <a:moveTo>
                    <a:pt x="134" y="110"/>
                  </a:moveTo>
                  <a:cubicBezTo>
                    <a:pt x="99" y="110"/>
                    <a:pt x="99" y="110"/>
                    <a:pt x="99" y="110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34" y="143"/>
                    <a:pt x="138" y="136"/>
                    <a:pt x="138" y="136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0" y="111"/>
                    <a:pt x="134" y="110"/>
                    <a:pt x="134" y="110"/>
                  </a:cubicBezTo>
                  <a:close/>
                  <a:moveTo>
                    <a:pt x="77" y="24"/>
                  </a:moveTo>
                  <a:cubicBezTo>
                    <a:pt x="71" y="9"/>
                    <a:pt x="64" y="8"/>
                    <a:pt x="64" y="8"/>
                  </a:cubicBezTo>
                  <a:cubicBezTo>
                    <a:pt x="52" y="0"/>
                    <a:pt x="42" y="13"/>
                    <a:pt x="42" y="1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7" y="24"/>
                    <a:pt x="77" y="24"/>
                    <a:pt x="77" y="24"/>
                  </a:cubicBezTo>
                  <a:close/>
                  <a:moveTo>
                    <a:pt x="104" y="56"/>
                  </a:moveTo>
                  <a:cubicBezTo>
                    <a:pt x="121" y="59"/>
                    <a:pt x="121" y="59"/>
                    <a:pt x="121" y="59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0" y="2"/>
                    <a:pt x="102" y="2"/>
                    <a:pt x="10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74" y="3"/>
                    <a:pt x="80" y="18"/>
                    <a:pt x="80" y="1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104" y="56"/>
                    <a:pt x="104" y="56"/>
                    <a:pt x="104" y="56"/>
                  </a:cubicBezTo>
                  <a:close/>
                  <a:moveTo>
                    <a:pt x="29" y="127"/>
                  </a:moveTo>
                  <a:cubicBezTo>
                    <a:pt x="29" y="141"/>
                    <a:pt x="45" y="143"/>
                    <a:pt x="45" y="143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28" y="121"/>
                    <a:pt x="29" y="127"/>
                    <a:pt x="29" y="127"/>
                  </a:cubicBezTo>
                  <a:close/>
                  <a:moveTo>
                    <a:pt x="24" y="133"/>
                  </a:moveTo>
                  <a:cubicBezTo>
                    <a:pt x="19" y="122"/>
                    <a:pt x="29" y="109"/>
                    <a:pt x="29" y="10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0" y="92"/>
                    <a:pt x="4" y="99"/>
                    <a:pt x="4" y="99"/>
                  </a:cubicBezTo>
                  <a:cubicBezTo>
                    <a:pt x="24" y="133"/>
                    <a:pt x="24" y="133"/>
                    <a:pt x="24" y="133"/>
                  </a:cubicBezTo>
                  <a:close/>
                  <a:moveTo>
                    <a:pt x="144" y="60"/>
                  </a:moveTo>
                  <a:cubicBezTo>
                    <a:pt x="114" y="77"/>
                    <a:pt x="114" y="77"/>
                    <a:pt x="114" y="77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44" y="105"/>
                    <a:pt x="149" y="100"/>
                    <a:pt x="149" y="100"/>
                  </a:cubicBezTo>
                  <a:cubicBezTo>
                    <a:pt x="161" y="93"/>
                    <a:pt x="154" y="78"/>
                    <a:pt x="154" y="78"/>
                  </a:cubicBezTo>
                  <a:cubicBezTo>
                    <a:pt x="144" y="60"/>
                    <a:pt x="144" y="60"/>
                    <a:pt x="144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08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28" descr="รูปภาพประกอบด้วย ภาพหน้าจอ,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5E251134-ADC1-4E96-B788-8955AF67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5" y="-276225"/>
            <a:ext cx="7410450" cy="10458450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D2DE0C1-783C-4477-A276-06989F317340}"/>
              </a:ext>
            </a:extLst>
          </p:cNvPr>
          <p:cNvGrpSpPr/>
          <p:nvPr/>
        </p:nvGrpSpPr>
        <p:grpSpPr>
          <a:xfrm>
            <a:off x="536473" y="4969329"/>
            <a:ext cx="6256211" cy="4207302"/>
            <a:chOff x="454243" y="4651352"/>
            <a:chExt cx="6256211" cy="4207302"/>
          </a:xfrm>
        </p:grpSpPr>
        <p:grpSp>
          <p:nvGrpSpPr>
            <p:cNvPr id="20" name="กลุ่ม 19">
              <a:extLst>
                <a:ext uri="{FF2B5EF4-FFF2-40B4-BE49-F238E27FC236}">
                  <a16:creationId xmlns:a16="http://schemas.microsoft.com/office/drawing/2014/main" id="{3DED2638-C8F5-49E7-BB4E-CB95126DC574}"/>
                </a:ext>
              </a:extLst>
            </p:cNvPr>
            <p:cNvGrpSpPr/>
            <p:nvPr/>
          </p:nvGrpSpPr>
          <p:grpSpPr>
            <a:xfrm>
              <a:off x="454243" y="4651352"/>
              <a:ext cx="6256211" cy="4207302"/>
              <a:chOff x="-838201" y="1942623"/>
              <a:chExt cx="8952793" cy="6020753"/>
            </a:xfrm>
            <a:effectLst>
              <a:glow rad="228600">
                <a:srgbClr val="C3A7ED">
                  <a:alpha val="40000"/>
                </a:srgbClr>
              </a:glow>
            </a:effectLst>
          </p:grpSpPr>
          <p:pic>
            <p:nvPicPr>
              <p:cNvPr id="21" name="รูปภาพ 20" descr="รูปภาพประกอบด้วย สัญลักษณ์, เสื้อเชิ้ต, นาฬิกา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9DFFBE0B-738F-4FD8-9CD0-BC438F7A2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8201" y="1942623"/>
                <a:ext cx="8952793" cy="6020753"/>
              </a:xfrm>
              <a:prstGeom prst="rect">
                <a:avLst/>
              </a:prstGeom>
            </p:spPr>
          </p:pic>
          <p:pic>
            <p:nvPicPr>
              <p:cNvPr id="22" name="รูปภาพ 21" descr="รูปภาพประกอบด้วย สัญลักษณ์, เสื้อเชิ้ต, นาฬิกา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216DFC56-1CB0-4BE0-AC5F-5E3427063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866" y="2663325"/>
                <a:ext cx="6858000" cy="4612005"/>
              </a:xfrm>
              <a:prstGeom prst="rect">
                <a:avLst/>
              </a:prstGeom>
            </p:spPr>
          </p:pic>
          <p:pic>
            <p:nvPicPr>
              <p:cNvPr id="23" name="รูปภาพ 22" descr="รูปภาพประกอบด้วย สัญลักษณ์, เสื้อเชิ้ต, นาฬิกา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14CA2783-C26D-4F99-8D26-4E248EBA1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1100" y="3306770"/>
                <a:ext cx="4895850" cy="3292459"/>
              </a:xfrm>
              <a:prstGeom prst="rect">
                <a:avLst/>
              </a:prstGeom>
            </p:spPr>
          </p:pic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21D7B9A8-3EB2-4874-82BA-D1A2711A26F9}"/>
                </a:ext>
              </a:extLst>
            </p:cNvPr>
            <p:cNvGrpSpPr/>
            <p:nvPr/>
          </p:nvGrpSpPr>
          <p:grpSpPr>
            <a:xfrm>
              <a:off x="3191035" y="6831729"/>
              <a:ext cx="727147" cy="623904"/>
              <a:chOff x="619123" y="419097"/>
              <a:chExt cx="3752200" cy="3219450"/>
            </a:xfrm>
          </p:grpSpPr>
          <p:sp>
            <p:nvSpPr>
              <p:cNvPr id="25" name="คำบรรยายภาพ: วงรี 24">
                <a:extLst>
                  <a:ext uri="{FF2B5EF4-FFF2-40B4-BE49-F238E27FC236}">
                    <a16:creationId xmlns:a16="http://schemas.microsoft.com/office/drawing/2014/main" id="{3D11E045-9A7D-4C2B-9630-D2346942E110}"/>
                  </a:ext>
                </a:extLst>
              </p:cNvPr>
              <p:cNvSpPr/>
              <p:nvPr/>
            </p:nvSpPr>
            <p:spPr>
              <a:xfrm>
                <a:off x="619123" y="419097"/>
                <a:ext cx="3733800" cy="3219449"/>
              </a:xfrm>
              <a:prstGeom prst="wedgeEllipseCallout">
                <a:avLst>
                  <a:gd name="adj1" fmla="val 26321"/>
                  <a:gd name="adj2" fmla="val 59542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26" name="รูปภาพ 25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B5EC392B-C965-47D6-BD86-ED7F433678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92" t="-2362" r="-1073" b="38259"/>
              <a:stretch/>
            </p:blipFill>
            <p:spPr>
              <a:xfrm>
                <a:off x="637524" y="419097"/>
                <a:ext cx="3733799" cy="3219450"/>
              </a:xfrm>
              <a:prstGeom prst="wedgeEllipseCallout">
                <a:avLst>
                  <a:gd name="adj1" fmla="val 26361"/>
                  <a:gd name="adj2" fmla="val 58950"/>
                </a:avLst>
              </a:prstGeom>
              <a:ln w="38100">
                <a:solidFill>
                  <a:srgbClr val="FFFF00"/>
                </a:solidFill>
              </a:ln>
            </p:spPr>
          </p:pic>
        </p:grpSp>
        <p:grpSp>
          <p:nvGrpSpPr>
            <p:cNvPr id="27" name="กลุ่ม 26">
              <a:extLst>
                <a:ext uri="{FF2B5EF4-FFF2-40B4-BE49-F238E27FC236}">
                  <a16:creationId xmlns:a16="http://schemas.microsoft.com/office/drawing/2014/main" id="{359EEA84-F2FA-4225-B088-BF4FE4A5464F}"/>
                </a:ext>
              </a:extLst>
            </p:cNvPr>
            <p:cNvGrpSpPr/>
            <p:nvPr/>
          </p:nvGrpSpPr>
          <p:grpSpPr>
            <a:xfrm>
              <a:off x="4953347" y="6075286"/>
              <a:ext cx="701133" cy="691127"/>
              <a:chOff x="924981" y="1721223"/>
              <a:chExt cx="3582793" cy="3531666"/>
            </a:xfrm>
          </p:grpSpPr>
          <p:sp>
            <p:nvSpPr>
              <p:cNvPr id="28" name="คำบรรยายภาพ: วงรี 27">
                <a:extLst>
                  <a:ext uri="{FF2B5EF4-FFF2-40B4-BE49-F238E27FC236}">
                    <a16:creationId xmlns:a16="http://schemas.microsoft.com/office/drawing/2014/main" id="{964236D5-D7BC-4777-ABEE-48F1DAA889C1}"/>
                  </a:ext>
                </a:extLst>
              </p:cNvPr>
              <p:cNvSpPr/>
              <p:nvPr/>
            </p:nvSpPr>
            <p:spPr>
              <a:xfrm>
                <a:off x="924981" y="1721223"/>
                <a:ext cx="3582793" cy="3531665"/>
              </a:xfrm>
              <a:prstGeom prst="wedgeEllipseCallout">
                <a:avLst>
                  <a:gd name="adj1" fmla="val -38407"/>
                  <a:gd name="adj2" fmla="val 6801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35" name="รูปภาพ 34" descr="รูปภาพประกอบด้วย รูปวาด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D896017A-C801-447E-B6D6-503119DDFA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261" t="5238" r="22951" b="35751"/>
              <a:stretch/>
            </p:blipFill>
            <p:spPr>
              <a:xfrm>
                <a:off x="924981" y="1721223"/>
                <a:ext cx="3582793" cy="3531666"/>
              </a:xfrm>
              <a:prstGeom prst="wedgeEllipseCallout">
                <a:avLst>
                  <a:gd name="adj1" fmla="val -36425"/>
                  <a:gd name="adj2" fmla="val 64732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</p:pic>
        </p:grpSp>
        <p:grpSp>
          <p:nvGrpSpPr>
            <p:cNvPr id="36" name="กลุ่ม 35">
              <a:extLst>
                <a:ext uri="{FF2B5EF4-FFF2-40B4-BE49-F238E27FC236}">
                  <a16:creationId xmlns:a16="http://schemas.microsoft.com/office/drawing/2014/main" id="{B2EC5B93-3F1D-46B8-BB05-785244F38D37}"/>
                </a:ext>
              </a:extLst>
            </p:cNvPr>
            <p:cNvGrpSpPr/>
            <p:nvPr/>
          </p:nvGrpSpPr>
          <p:grpSpPr>
            <a:xfrm>
              <a:off x="727583" y="5697400"/>
              <a:ext cx="894340" cy="870005"/>
              <a:chOff x="1212850" y="1352548"/>
              <a:chExt cx="2216150" cy="2155848"/>
            </a:xfrm>
          </p:grpSpPr>
          <p:sp>
            <p:nvSpPr>
              <p:cNvPr id="37" name="คำบรรยายภาพ: วงรี 36">
                <a:extLst>
                  <a:ext uri="{FF2B5EF4-FFF2-40B4-BE49-F238E27FC236}">
                    <a16:creationId xmlns:a16="http://schemas.microsoft.com/office/drawing/2014/main" id="{E7DFC9F4-B62A-41FA-A70F-4F53246DA3EE}"/>
                  </a:ext>
                </a:extLst>
              </p:cNvPr>
              <p:cNvSpPr/>
              <p:nvPr/>
            </p:nvSpPr>
            <p:spPr>
              <a:xfrm>
                <a:off x="1212850" y="1352548"/>
                <a:ext cx="2216150" cy="2155847"/>
              </a:xfrm>
              <a:prstGeom prst="wedgeEllipseCallout">
                <a:avLst>
                  <a:gd name="adj1" fmla="val 40406"/>
                  <a:gd name="adj2" fmla="val 59763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38" name="รูปภาพ 37">
                <a:extLst>
                  <a:ext uri="{FF2B5EF4-FFF2-40B4-BE49-F238E27FC236}">
                    <a16:creationId xmlns:a16="http://schemas.microsoft.com/office/drawing/2014/main" id="{7A8B46B6-7F97-4DFD-9F21-9B90BA9F63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9" t="46130" r="48526" b="20436"/>
              <a:stretch/>
            </p:blipFill>
            <p:spPr>
              <a:xfrm>
                <a:off x="1212850" y="1352549"/>
                <a:ext cx="2216150" cy="2155847"/>
              </a:xfrm>
              <a:prstGeom prst="wedgeEllipseCallout">
                <a:avLst>
                  <a:gd name="adj1" fmla="val 40406"/>
                  <a:gd name="adj2" fmla="val 60858"/>
                </a:avLst>
              </a:prstGeom>
              <a:ln w="38100">
                <a:solidFill>
                  <a:srgbClr val="FF00FF"/>
                </a:solidFill>
              </a:ln>
            </p:spPr>
          </p:pic>
        </p:grpSp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0B1610FA-B257-4469-8DBC-8A4721A91A0E}"/>
                </a:ext>
              </a:extLst>
            </p:cNvPr>
            <p:cNvSpPr txBox="1"/>
            <p:nvPr/>
          </p:nvSpPr>
          <p:spPr>
            <a:xfrm rot="1400095">
              <a:off x="917586" y="5662336"/>
              <a:ext cx="8874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อปท.</a:t>
              </a: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 </a:t>
              </a:r>
            </a:p>
          </p:txBody>
        </p:sp>
        <p:sp>
          <p:nvSpPr>
            <p:cNvPr id="39" name="กล่องข้อความ 38">
              <a:extLst>
                <a:ext uri="{FF2B5EF4-FFF2-40B4-BE49-F238E27FC236}">
                  <a16:creationId xmlns:a16="http://schemas.microsoft.com/office/drawing/2014/main" id="{63AF15F4-CD2B-4979-945F-6C4FDBC94B6F}"/>
                </a:ext>
              </a:extLst>
            </p:cNvPr>
            <p:cNvSpPr txBox="1"/>
            <p:nvPr/>
          </p:nvSpPr>
          <p:spPr>
            <a:xfrm rot="3667880">
              <a:off x="5102756" y="6098093"/>
              <a:ext cx="87507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ผู้บริหารสถานศึกษา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8146E43D-0B1B-4710-9958-9AD080804A72}"/>
                </a:ext>
              </a:extLst>
            </p:cNvPr>
            <p:cNvSpPr txBox="1"/>
            <p:nvPr/>
          </p:nvSpPr>
          <p:spPr>
            <a:xfrm rot="1400095">
              <a:off x="3406532" y="6912106"/>
              <a:ext cx="16967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ครู</a:t>
              </a: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 </a:t>
              </a: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0C4A8733-A989-4F04-AB0F-B11960DE0A5F}"/>
              </a:ext>
            </a:extLst>
          </p:cNvPr>
          <p:cNvGrpSpPr/>
          <p:nvPr/>
        </p:nvGrpSpPr>
        <p:grpSpPr>
          <a:xfrm>
            <a:off x="461662" y="406620"/>
            <a:ext cx="3429000" cy="1364049"/>
            <a:chOff x="1684976" y="574288"/>
            <a:chExt cx="3429000" cy="1364049"/>
          </a:xfrm>
        </p:grpSpPr>
        <p:pic>
          <p:nvPicPr>
            <p:cNvPr id="5" name="รูปภาพ 4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76FB75BA-6A2A-44F7-85F4-403C630F2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63" b="37483"/>
            <a:stretch/>
          </p:blipFill>
          <p:spPr>
            <a:xfrm>
              <a:off x="1833563" y="574288"/>
              <a:ext cx="3126211" cy="1364049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83832B1F-B681-4C96-93B8-79EE79D9AEEF}"/>
                </a:ext>
              </a:extLst>
            </p:cNvPr>
            <p:cNvSpPr/>
            <p:nvPr/>
          </p:nvSpPr>
          <p:spPr>
            <a:xfrm>
              <a:off x="1684976" y="847780"/>
              <a:ext cx="3429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การถอดบทเรียนความสำเร็จ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การพัฒนาผลสัมฤทธิ์ทางการศึกษา                   ปีการศึกษา 2561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</p:grp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0573F201-F5BB-4DE3-A616-A2378ACBC328}"/>
              </a:ext>
            </a:extLst>
          </p:cNvPr>
          <p:cNvSpPr txBox="1"/>
          <p:nvPr/>
        </p:nvSpPr>
        <p:spPr>
          <a:xfrm>
            <a:off x="875129" y="2181459"/>
            <a:ext cx="5172074" cy="253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	จากการศึกษาความสำเร็จการพัฒนาผลสัมฤทธิ์ทางการศึกษา                   ปีการศึกษา 2561 ของสถานศึกษา สำนัก/กองการศึกษา และองค์กรปกครองส่วนท้องถิ่นที่ได้รับโล่รางวัลการพัฒนาผลสัมฤทธิ์               ทางการศึกษา ดีเด่น ประจำปีการศึกษา 2561 พบว่ากระบวนการพัฒนา ผลสัมฤทธิ์ทางการศึกษา ที่สถานศึกษา สำนัก/กองการศึกษา และองค์กรปกครองส่วนท้องถิ่นปฏิบัติ คือ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ethaas" pitchFamily="2" charset="2"/>
                <a:ea typeface="+mn-ea"/>
                <a:cs typeface="JS Toomtam" panose="02000000000000000000" pitchFamily="50" charset="0"/>
              </a:rPr>
              <a:t>Deming cycle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ethaas" pitchFamily="2" charset="2"/>
                <a:ea typeface="+mn-ea"/>
                <a:cs typeface="JS Toomtam" panose="02000000000000000000" pitchFamily="50" charset="0"/>
              </a:rPr>
              <a:t>หรือ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ethaas" pitchFamily="2" charset="2"/>
                <a:ea typeface="+mn-ea"/>
                <a:cs typeface="JS Toomtam" panose="02000000000000000000" pitchFamily="50" charset="0"/>
              </a:rPr>
              <a:t>PDCA 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Sethaas" pitchFamily="2" charset="2"/>
              <a:ea typeface="+mn-ea"/>
              <a:cs typeface="JS Toomtam" panose="02000000000000000000" pitchFamily="50" charset="0"/>
            </a:endParaRPr>
          </a:p>
          <a:p>
            <a:pPr marL="0" marR="0" lvl="0" indent="0" algn="thaiDist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Toomtam" panose="02000000000000000000" pitchFamily="50" charset="0"/>
              <a:ea typeface="+mn-ea"/>
              <a:cs typeface="JS Toomta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1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DD9D635-A353-4782-99C7-B87E309838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51C29B3B-8E84-41E8-AFE7-9D4B8D2ED897}"/>
              </a:ext>
            </a:extLst>
          </p:cNvPr>
          <p:cNvGrpSpPr/>
          <p:nvPr/>
        </p:nvGrpSpPr>
        <p:grpSpPr>
          <a:xfrm>
            <a:off x="1389402" y="1044988"/>
            <a:ext cx="1355182" cy="1303070"/>
            <a:chOff x="285381" y="303413"/>
            <a:chExt cx="1355182" cy="1303070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6CC2C07A-79E1-4322-8A42-E0AAA5DD94F7}"/>
                </a:ext>
              </a:extLst>
            </p:cNvPr>
            <p:cNvGrpSpPr/>
            <p:nvPr/>
          </p:nvGrpSpPr>
          <p:grpSpPr>
            <a:xfrm>
              <a:off x="285381" y="382524"/>
              <a:ext cx="1355182" cy="1223959"/>
              <a:chOff x="2140522" y="1995137"/>
              <a:chExt cx="2767757" cy="2403185"/>
            </a:xfrm>
          </p:grpSpPr>
          <p:sp>
            <p:nvSpPr>
              <p:cNvPr id="7" name="คำบรรยายภาพ: วงรี 6">
                <a:extLst>
                  <a:ext uri="{FF2B5EF4-FFF2-40B4-BE49-F238E27FC236}">
                    <a16:creationId xmlns:a16="http://schemas.microsoft.com/office/drawing/2014/main" id="{653D6A5B-11F9-4D14-B4E1-52A57CD32E1A}"/>
                  </a:ext>
                </a:extLst>
              </p:cNvPr>
              <p:cNvSpPr/>
              <p:nvPr/>
            </p:nvSpPr>
            <p:spPr>
              <a:xfrm>
                <a:off x="2152380" y="1995137"/>
                <a:ext cx="2755899" cy="2387601"/>
              </a:xfrm>
              <a:prstGeom prst="wedgeEllipseCallout">
                <a:avLst>
                  <a:gd name="adj1" fmla="val 61050"/>
                  <a:gd name="adj2" fmla="val 32630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8" name="รูปภาพ 7" descr="รูปภาพประกอบด้วย ของเล่น, ตุ๊กตา, โต๊ะ, ขนาดเล็ก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B8A6CE89-9F06-4230-BAC1-F601CBC725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13" t="205" r="30632" b="55433"/>
              <a:stretch/>
            </p:blipFill>
            <p:spPr>
              <a:xfrm>
                <a:off x="2140522" y="2010721"/>
                <a:ext cx="2755900" cy="2387601"/>
              </a:xfrm>
              <a:prstGeom prst="wedgeEllipseCallout">
                <a:avLst>
                  <a:gd name="adj1" fmla="val 60766"/>
                  <a:gd name="adj2" fmla="val 32317"/>
                </a:avLst>
              </a:prstGeom>
              <a:ln w="38100">
                <a:solidFill>
                  <a:srgbClr val="FF0000"/>
                </a:solidFill>
              </a:ln>
            </p:spPr>
          </p:pic>
        </p:grp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55BB788E-76EB-49CE-B1F3-21F1C40B9E77}"/>
                </a:ext>
              </a:extLst>
            </p:cNvPr>
            <p:cNvSpPr txBox="1"/>
            <p:nvPr/>
          </p:nvSpPr>
          <p:spPr>
            <a:xfrm rot="612486">
              <a:off x="606116" y="303413"/>
              <a:ext cx="8874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นักเรียน</a:t>
              </a: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5079AD9A-BC87-4090-877A-E2763AA458E1}"/>
              </a:ext>
            </a:extLst>
          </p:cNvPr>
          <p:cNvGrpSpPr/>
          <p:nvPr/>
        </p:nvGrpSpPr>
        <p:grpSpPr>
          <a:xfrm>
            <a:off x="833264" y="2357293"/>
            <a:ext cx="2377963" cy="2510941"/>
            <a:chOff x="833264" y="1753128"/>
            <a:chExt cx="2377963" cy="2510941"/>
          </a:xfrm>
        </p:grpSpPr>
        <p:pic>
          <p:nvPicPr>
            <p:cNvPr id="19" name="รูปภาพ 18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FBCE26D9-A196-4E0F-A8CF-7897E9B66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2133" b="-1441"/>
            <a:stretch/>
          </p:blipFill>
          <p:spPr>
            <a:xfrm>
              <a:off x="833264" y="1753128"/>
              <a:ext cx="2372073" cy="2510941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6BBA9F06-011A-4416-B119-CBF03CF243C5}"/>
                </a:ext>
              </a:extLst>
            </p:cNvPr>
            <p:cNvSpPr txBox="1"/>
            <p:nvPr/>
          </p:nvSpPr>
          <p:spPr>
            <a:xfrm>
              <a:off x="1049831" y="2131490"/>
              <a:ext cx="2161396" cy="1612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 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ให้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ความสนใจ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ความรับผิดชอบ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ethaas" pitchFamily="2" charset="2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4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123A9D35-BE20-4C6C-92F0-59B3CA4662B2}"/>
              </a:ext>
            </a:extLst>
          </p:cNvPr>
          <p:cNvGrpSpPr/>
          <p:nvPr/>
        </p:nvGrpSpPr>
        <p:grpSpPr>
          <a:xfrm>
            <a:off x="3639012" y="1713804"/>
            <a:ext cx="2718743" cy="3007469"/>
            <a:chOff x="3639012" y="1256600"/>
            <a:chExt cx="2718743" cy="3007469"/>
          </a:xfrm>
        </p:grpSpPr>
        <p:pic>
          <p:nvPicPr>
            <p:cNvPr id="21" name="รูปภาพ 20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41DB4040-5B97-4EFB-A280-4599A6942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2133" b="-1441"/>
            <a:stretch/>
          </p:blipFill>
          <p:spPr>
            <a:xfrm>
              <a:off x="3639012" y="1256600"/>
              <a:ext cx="2718743" cy="3007469"/>
            </a:xfrm>
            <a:prstGeom prst="rect">
              <a:avLst/>
            </a:prstGeom>
          </p:spPr>
        </p:pic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10818696-A8F3-4963-AE67-763A37CDD9A3}"/>
                </a:ext>
              </a:extLst>
            </p:cNvPr>
            <p:cNvSpPr txBox="1"/>
            <p:nvPr/>
          </p:nvSpPr>
          <p:spPr>
            <a:xfrm>
              <a:off x="3852098" y="1433443"/>
              <a:ext cx="2110949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รับ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การวิเคราะห์รายบุคคล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ความช่วยเหลือที่ต้องการ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 - ความสามารถ/ความสนใจ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 - ปัญหา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ขวัญและกำลังใจ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แรงจูงใจ</a:t>
              </a:r>
            </a:p>
          </p:txBody>
        </p: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B07C538A-1BDF-43B3-A377-EE9F5B645A09}"/>
              </a:ext>
            </a:extLst>
          </p:cNvPr>
          <p:cNvGrpSpPr/>
          <p:nvPr/>
        </p:nvGrpSpPr>
        <p:grpSpPr>
          <a:xfrm>
            <a:off x="3532263" y="5071387"/>
            <a:ext cx="1666369" cy="1262641"/>
            <a:chOff x="4289630" y="4688024"/>
            <a:chExt cx="1666369" cy="1262641"/>
          </a:xfrm>
        </p:grpSpPr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8BFBCCBB-7D6A-4BBF-A369-6FDFD28A1CAF}"/>
                </a:ext>
              </a:extLst>
            </p:cNvPr>
            <p:cNvGrpSpPr/>
            <p:nvPr/>
          </p:nvGrpSpPr>
          <p:grpSpPr>
            <a:xfrm>
              <a:off x="4289630" y="4688024"/>
              <a:ext cx="1450183" cy="1262641"/>
              <a:chOff x="660400" y="914400"/>
              <a:chExt cx="5245100" cy="4965700"/>
            </a:xfrm>
          </p:grpSpPr>
          <p:sp>
            <p:nvSpPr>
              <p:cNvPr id="23" name="คำบรรยายภาพ: วงรี 22">
                <a:extLst>
                  <a:ext uri="{FF2B5EF4-FFF2-40B4-BE49-F238E27FC236}">
                    <a16:creationId xmlns:a16="http://schemas.microsoft.com/office/drawing/2014/main" id="{E32A7339-D7A4-41EF-B4CF-F718AE875A4E}"/>
                  </a:ext>
                </a:extLst>
              </p:cNvPr>
              <p:cNvSpPr/>
              <p:nvPr/>
            </p:nvSpPr>
            <p:spPr>
              <a:xfrm>
                <a:off x="660400" y="914400"/>
                <a:ext cx="5245100" cy="4965700"/>
              </a:xfrm>
              <a:prstGeom prst="wedgeEllipseCallout">
                <a:avLst>
                  <a:gd name="adj1" fmla="val -41656"/>
                  <a:gd name="adj2" fmla="val 63012"/>
                </a:avLst>
              </a:prstGeom>
              <a:solidFill>
                <a:srgbClr val="FF6743"/>
              </a:solidFill>
              <a:ln>
                <a:solidFill>
                  <a:srgbClr val="FF67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24" name="รูปภาพ 23" descr="รูปภาพประกอบด้วย ตุ๊กตา, ของเล่น, นาฬิกา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501E2C0E-BC89-4E3D-B501-C2C24EE46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145" t="3856" r="-2850" b="-17802"/>
              <a:stretch/>
            </p:blipFill>
            <p:spPr>
              <a:xfrm>
                <a:off x="660400" y="914400"/>
                <a:ext cx="5245100" cy="4965700"/>
              </a:xfrm>
              <a:prstGeom prst="wedgeEllipseCallout">
                <a:avLst>
                  <a:gd name="adj1" fmla="val -41414"/>
                  <a:gd name="adj2" fmla="val 63012"/>
                </a:avLst>
              </a:prstGeom>
              <a:ln w="38100">
                <a:solidFill>
                  <a:srgbClr val="57E226"/>
                </a:solidFill>
              </a:ln>
            </p:spPr>
          </p:pic>
        </p:grpSp>
        <p:sp>
          <p:nvSpPr>
            <p:cNvPr id="25" name="กล่องข้อความ 24">
              <a:extLst>
                <a:ext uri="{FF2B5EF4-FFF2-40B4-BE49-F238E27FC236}">
                  <a16:creationId xmlns:a16="http://schemas.microsoft.com/office/drawing/2014/main" id="{69BD184D-1E2B-4A91-9941-7A79F03EBCEF}"/>
                </a:ext>
              </a:extLst>
            </p:cNvPr>
            <p:cNvSpPr txBox="1"/>
            <p:nvPr/>
          </p:nvSpPr>
          <p:spPr>
            <a:xfrm rot="2375775">
              <a:off x="4903554" y="4709549"/>
              <a:ext cx="105244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ชุมชน/ผู้ปกครอง</a:t>
              </a: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pic>
        <p:nvPicPr>
          <p:cNvPr id="27" name="รูปภาพ 26" descr="รูปภาพประกอบด้วย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2A08ED1-AE3D-4C62-8449-2BB89AB3C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1" b="49039"/>
          <a:stretch/>
        </p:blipFill>
        <p:spPr>
          <a:xfrm>
            <a:off x="639422" y="6651490"/>
            <a:ext cx="2951722" cy="2868704"/>
          </a:xfrm>
          <a:prstGeom prst="rect">
            <a:avLst/>
          </a:prstGeom>
        </p:spPr>
      </p:pic>
      <p:pic>
        <p:nvPicPr>
          <p:cNvPr id="28" name="รูปภาพ 27" descr="รูปภาพประกอบด้วย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18016EF-401F-4096-AF5A-6E334108A5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1" b="49039"/>
          <a:stretch/>
        </p:blipFill>
        <p:spPr>
          <a:xfrm>
            <a:off x="3698883" y="6651490"/>
            <a:ext cx="2951722" cy="2868704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A4C8A3BA-1FFF-4A3F-AB92-7443850FEAA2}"/>
              </a:ext>
            </a:extLst>
          </p:cNvPr>
          <p:cNvSpPr txBox="1"/>
          <p:nvPr/>
        </p:nvSpPr>
        <p:spPr>
          <a:xfrm>
            <a:off x="938602" y="7171192"/>
            <a:ext cx="2161396" cy="161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	 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ให้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- ความร่วมมือ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- ความไว้วางใจ 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Sethaas" pitchFamily="2" charset="2"/>
              <a:ea typeface="+mn-ea"/>
              <a:cs typeface="JS Toomtam" panose="02000000000000000000" pitchFamily="50" charset="0"/>
            </a:endParaRPr>
          </a:p>
          <a:p>
            <a:pPr marL="0" marR="0" lvl="0" indent="0" algn="thaiDist" defTabSz="457200" rtl="0" eaLnBrk="1" fontAlgn="auto" latinLnBrk="0" hangingPunct="1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Toomtam" panose="02000000000000000000" pitchFamily="50" charset="0"/>
              <a:ea typeface="+mn-ea"/>
              <a:cs typeface="JS Toomtam" panose="02000000000000000000" pitchFamily="50" charset="0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C5CC89B0-B2E4-4498-AE27-F558685A6F10}"/>
              </a:ext>
            </a:extLst>
          </p:cNvPr>
          <p:cNvSpPr txBox="1"/>
          <p:nvPr/>
        </p:nvSpPr>
        <p:spPr>
          <a:xfrm>
            <a:off x="3942908" y="7089490"/>
            <a:ext cx="21109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	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รับ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- การช่วยเหลือจากโรงเรียน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  - วัสดุ/อุปกรณ์ 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  - ข่าวสารประชาสัมพันธ์ 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  - กิจกรรม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- แหล่งเรียนรู้ของชุมชน</a:t>
            </a:r>
          </a:p>
          <a:p>
            <a:pPr marL="0" marR="0" lvl="0" indent="0" algn="thaiDist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S Toomtam" panose="02000000000000000000" pitchFamily="50" charset="0"/>
              <a:ea typeface="+mn-ea"/>
              <a:cs typeface="JS Toomta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0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ดินสอ, กรง, อาหาร, เก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99751D5-4636-4F30-ADD1-88886CD465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7998" cy="9906000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4190F36E-CD64-418A-ACA5-1961E0C5E5FE}"/>
              </a:ext>
            </a:extLst>
          </p:cNvPr>
          <p:cNvGrpSpPr/>
          <p:nvPr/>
        </p:nvGrpSpPr>
        <p:grpSpPr>
          <a:xfrm>
            <a:off x="260091" y="195509"/>
            <a:ext cx="2825603" cy="3138239"/>
            <a:chOff x="511752" y="1741178"/>
            <a:chExt cx="2232016" cy="2482215"/>
          </a:xfrm>
        </p:grpSpPr>
        <p:pic>
          <p:nvPicPr>
            <p:cNvPr id="16" name="รูปภาพ 15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E1B27535-6EB5-4E86-9EDB-302C6F90F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511752" y="1741178"/>
              <a:ext cx="2232016" cy="2198537"/>
            </a:xfrm>
            <a:prstGeom prst="rect">
              <a:avLst/>
            </a:prstGeom>
          </p:spPr>
        </p:pic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EC462A90-05BA-4819-AFD0-EBF9F1B14AFE}"/>
                </a:ext>
              </a:extLst>
            </p:cNvPr>
            <p:cNvSpPr txBox="1"/>
            <p:nvPr/>
          </p:nvSpPr>
          <p:spPr>
            <a:xfrm>
              <a:off x="763631" y="1935073"/>
              <a:ext cx="1781841" cy="2288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ให้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จัดการเรียนรู้สอดคล้องมาตรฐานและตัวชี้วัดหลักสูตรแกนกลางฯ 2551อย่างเป็นขั้นเป็นตอน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การวัดและประเมินผลที่หลากหลาย ตามทฤษฎีการเรียนรู้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Bloom Taxonomy </a:t>
              </a: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ynjaias" pitchFamily="2" charset="2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กิจกรรมการเรียนรู้ที่หลากหลาย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สื่อการสอน/นวัตกรรมที่หลากหลาย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บรรยากาศการเรียนรู้เชิงบวก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ynjaias" pitchFamily="2" charset="2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31B7CDF8-093F-4502-8549-A40D51FFFC6B}"/>
              </a:ext>
            </a:extLst>
          </p:cNvPr>
          <p:cNvGrpSpPr/>
          <p:nvPr/>
        </p:nvGrpSpPr>
        <p:grpSpPr>
          <a:xfrm>
            <a:off x="3186602" y="888701"/>
            <a:ext cx="2668011" cy="2011570"/>
            <a:chOff x="3675093" y="1539350"/>
            <a:chExt cx="2857500" cy="2814638"/>
          </a:xfrm>
        </p:grpSpPr>
        <p:pic>
          <p:nvPicPr>
            <p:cNvPr id="17" name="รูปภาพ 16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AF598768-A4A6-4EBB-B01B-00EBFC2F9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3675093" y="1539350"/>
              <a:ext cx="2857500" cy="2814638"/>
            </a:xfrm>
            <a:prstGeom prst="rect">
              <a:avLst/>
            </a:prstGeom>
          </p:spPr>
        </p:pic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0F57C916-8031-4FBA-AF40-4E952726AAA1}"/>
                </a:ext>
              </a:extLst>
            </p:cNvPr>
            <p:cNvSpPr txBox="1"/>
            <p:nvPr/>
          </p:nvSpPr>
          <p:spPr>
            <a:xfrm>
              <a:off x="4093787" y="1758018"/>
              <a:ext cx="2110949" cy="228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รับ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ขวัญและกำลังใจ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แรงจูงใจ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การสนับสนุนทรัพยากรใน        การจัดการเรียนรู้</a:t>
              </a:r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D2023A0-873B-478C-95A0-804984CCFFD2}"/>
              </a:ext>
            </a:extLst>
          </p:cNvPr>
          <p:cNvGrpSpPr/>
          <p:nvPr/>
        </p:nvGrpSpPr>
        <p:grpSpPr>
          <a:xfrm>
            <a:off x="5094345" y="394636"/>
            <a:ext cx="1690162" cy="1440593"/>
            <a:chOff x="5092223" y="261308"/>
            <a:chExt cx="1690162" cy="1440593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CEDCFDE8-7DBD-40E0-BDF1-9FA28F68A03C}"/>
                </a:ext>
              </a:extLst>
            </p:cNvPr>
            <p:cNvGrpSpPr/>
            <p:nvPr/>
          </p:nvGrpSpPr>
          <p:grpSpPr>
            <a:xfrm>
              <a:off x="5092223" y="451489"/>
              <a:ext cx="1457329" cy="1250412"/>
              <a:chOff x="619123" y="419097"/>
              <a:chExt cx="3752200" cy="3219450"/>
            </a:xfrm>
          </p:grpSpPr>
          <p:sp>
            <p:nvSpPr>
              <p:cNvPr id="7" name="คำบรรยายภาพ: วงรี 6">
                <a:extLst>
                  <a:ext uri="{FF2B5EF4-FFF2-40B4-BE49-F238E27FC236}">
                    <a16:creationId xmlns:a16="http://schemas.microsoft.com/office/drawing/2014/main" id="{3B378AE0-6BC8-42D2-A368-12B43669E73A}"/>
                  </a:ext>
                </a:extLst>
              </p:cNvPr>
              <p:cNvSpPr/>
              <p:nvPr/>
            </p:nvSpPr>
            <p:spPr>
              <a:xfrm>
                <a:off x="619123" y="419097"/>
                <a:ext cx="3733800" cy="3219449"/>
              </a:xfrm>
              <a:prstGeom prst="wedgeEllipseCallout">
                <a:avLst>
                  <a:gd name="adj1" fmla="val -43794"/>
                  <a:gd name="adj2" fmla="val 48497"/>
                </a:avLst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8" name="รูปภาพ 7" descr="รูปภาพประกอบด้วย ของเล่น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22F892EA-CC39-429A-8C27-18DF4CF6C3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92" t="-2362" r="-1073" b="38259"/>
              <a:stretch/>
            </p:blipFill>
            <p:spPr>
              <a:xfrm>
                <a:off x="637522" y="419097"/>
                <a:ext cx="3733801" cy="3219450"/>
              </a:xfrm>
              <a:prstGeom prst="wedgeEllipseCallout">
                <a:avLst>
                  <a:gd name="adj1" fmla="val -44575"/>
                  <a:gd name="adj2" fmla="val 49047"/>
                </a:avLst>
              </a:prstGeom>
              <a:ln w="38100">
                <a:solidFill>
                  <a:srgbClr val="FFFF00"/>
                </a:solidFill>
              </a:ln>
            </p:spPr>
          </p:pic>
        </p:grp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9DAD8B56-B2C7-4CF6-95B6-C65D370DD580}"/>
                </a:ext>
              </a:extLst>
            </p:cNvPr>
            <p:cNvSpPr txBox="1"/>
            <p:nvPr/>
          </p:nvSpPr>
          <p:spPr>
            <a:xfrm rot="2954838">
              <a:off x="5912450" y="731133"/>
              <a:ext cx="13397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ครู</a:t>
              </a: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 </a:t>
              </a: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0DEDD1C-8C0D-4D1E-99C0-E8C0D242A3B8}"/>
              </a:ext>
            </a:extLst>
          </p:cNvPr>
          <p:cNvGrpSpPr/>
          <p:nvPr/>
        </p:nvGrpSpPr>
        <p:grpSpPr>
          <a:xfrm>
            <a:off x="1214160" y="3035667"/>
            <a:ext cx="5301822" cy="2288265"/>
            <a:chOff x="1322704" y="2831257"/>
            <a:chExt cx="5301822" cy="2288265"/>
          </a:xfrm>
        </p:grpSpPr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76A997E8-8A4D-4A76-BFCF-346E28D0AB54}"/>
                </a:ext>
              </a:extLst>
            </p:cNvPr>
            <p:cNvSpPr txBox="1"/>
            <p:nvPr/>
          </p:nvSpPr>
          <p:spPr>
            <a:xfrm>
              <a:off x="1977578" y="3165141"/>
              <a:ext cx="3413053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วางแผนการจัดการเรียนรู้ โดย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วิเคราะห์นักเรียนรายบุคคล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วิเคราะห์มาตรฐานและตัวชี้วัด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วิเคราะห์การจัดการเรียนรู้ที่ผ่านมา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สื่อการสอน/นวัตกรรมที่หลากหลาย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จัดทำแผนการเรียนรู้/โครงการ/กิจกรรม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ynjaias" pitchFamily="2" charset="2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16732855-6D35-4963-94A5-E2C1C958499D}"/>
                </a:ext>
              </a:extLst>
            </p:cNvPr>
            <p:cNvSpPr txBox="1"/>
            <p:nvPr/>
          </p:nvSpPr>
          <p:spPr>
            <a:xfrm>
              <a:off x="4157367" y="2950201"/>
              <a:ext cx="1745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ความช่วยเหลือที่ต้องการ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ความสามารถ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ความสนใจ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59BD9017-7E63-4C7D-AA32-4EA34FDB31AB}"/>
                </a:ext>
              </a:extLst>
            </p:cNvPr>
            <p:cNvSpPr txBox="1"/>
            <p:nvPr/>
          </p:nvSpPr>
          <p:spPr>
            <a:xfrm>
              <a:off x="4879381" y="3832742"/>
              <a:ext cx="1745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ข้อดี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สิ่งที่ควรพัฒนา</a:t>
              </a:r>
            </a:p>
          </p:txBody>
        </p:sp>
        <p:sp>
          <p:nvSpPr>
            <p:cNvPr id="47" name="กล่องข้อความ 46">
              <a:extLst>
                <a:ext uri="{FF2B5EF4-FFF2-40B4-BE49-F238E27FC236}">
                  <a16:creationId xmlns:a16="http://schemas.microsoft.com/office/drawing/2014/main" id="{9039F76D-BC0C-4C12-8046-D010DB4E058A}"/>
                </a:ext>
              </a:extLst>
            </p:cNvPr>
            <p:cNvSpPr txBox="1"/>
            <p:nvPr/>
          </p:nvSpPr>
          <p:spPr>
            <a:xfrm>
              <a:off x="2344752" y="4521997"/>
              <a:ext cx="2130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การวัดและประเมินผล/สื่อ/กิจกรรมการเรียนรู้ที่หลากหลาย</a:t>
              </a:r>
            </a:p>
          </p:txBody>
        </p:sp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92450778-D99B-4460-AC34-9B8572B81D1E}"/>
                </a:ext>
              </a:extLst>
            </p:cNvPr>
            <p:cNvSpPr txBox="1"/>
            <p:nvPr/>
          </p:nvSpPr>
          <p:spPr>
            <a:xfrm>
              <a:off x="1322704" y="2831257"/>
              <a:ext cx="7930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Plan</a:t>
              </a: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 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C37CC28-F8C9-4CC5-8FC8-9AFCF25D2F2C}"/>
              </a:ext>
            </a:extLst>
          </p:cNvPr>
          <p:cNvGrpSpPr/>
          <p:nvPr/>
        </p:nvGrpSpPr>
        <p:grpSpPr>
          <a:xfrm>
            <a:off x="3433241" y="5297326"/>
            <a:ext cx="3413053" cy="2587662"/>
            <a:chOff x="3467807" y="4993070"/>
            <a:chExt cx="3413053" cy="2587662"/>
          </a:xfrm>
        </p:grpSpPr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F76F01C-FA3C-4E85-9EBB-A11FD4364FB6}"/>
                </a:ext>
              </a:extLst>
            </p:cNvPr>
            <p:cNvSpPr txBox="1"/>
            <p:nvPr/>
          </p:nvSpPr>
          <p:spPr>
            <a:xfrm>
              <a:off x="3467807" y="5407252"/>
              <a:ext cx="3413053" cy="217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จัดการเรียนรู้ตามแผนการเรียนรู้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พัฒนาสื่อ นวัตกรรม และใช้เทคโนโลยี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 อย่างหลากหลาย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การจัดการชั้นเรียนที่เหมาะสมกับนักเรียนและ</a:t>
              </a:r>
            </a:p>
            <a:p>
              <a:pPr marL="285750" marR="0" lvl="0" indent="-28575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JS Synjaias" pitchFamily="2" charset="2"/>
                <a:buChar char=" "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เนื้อหาความรู้</a:t>
              </a:r>
            </a:p>
            <a:p>
              <a:pPr marL="285750" marR="0" lvl="0" indent="-28575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JS Synjaias" pitchFamily="2" charset="2"/>
                <a:buChar char=" "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Synjaias" pitchFamily="2" charset="2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ให้ความช่วยเหลือนักเรียนที่มีปัญหาร่วมกับ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 ครูรายวิชาอื่น ชั้นอื่น และผู้ปกครองนักเรียน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 อย่างต่อเนื่อง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F15E5A08-50B8-43CB-B074-A02384E20C0A}"/>
                </a:ext>
              </a:extLst>
            </p:cNvPr>
            <p:cNvSpPr txBox="1"/>
            <p:nvPr/>
          </p:nvSpPr>
          <p:spPr>
            <a:xfrm>
              <a:off x="5861148" y="4993070"/>
              <a:ext cx="7930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Do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กล่องข้อความ 50">
              <a:extLst>
                <a:ext uri="{FF2B5EF4-FFF2-40B4-BE49-F238E27FC236}">
                  <a16:creationId xmlns:a16="http://schemas.microsoft.com/office/drawing/2014/main" id="{F04C1FDA-C265-4070-8579-2FB4FCB38C99}"/>
                </a:ext>
              </a:extLst>
            </p:cNvPr>
            <p:cNvSpPr txBox="1"/>
            <p:nvPr/>
          </p:nvSpPr>
          <p:spPr>
            <a:xfrm>
              <a:off x="4982040" y="6330785"/>
              <a:ext cx="17451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บรรยากาศชั้นเรียนเชิงบวก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การเสริมแรงเชิงบวกและลบ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4FB6341-A590-4F63-BACC-4FEC944F0942}"/>
              </a:ext>
            </a:extLst>
          </p:cNvPr>
          <p:cNvGrpSpPr/>
          <p:nvPr/>
        </p:nvGrpSpPr>
        <p:grpSpPr>
          <a:xfrm>
            <a:off x="895864" y="8196783"/>
            <a:ext cx="5930368" cy="1527566"/>
            <a:chOff x="1688438" y="8091295"/>
            <a:chExt cx="5930368" cy="1527566"/>
          </a:xfrm>
        </p:grpSpPr>
        <p:sp>
          <p:nvSpPr>
            <p:cNvPr id="52" name="กล่องข้อความ 51">
              <a:extLst>
                <a:ext uri="{FF2B5EF4-FFF2-40B4-BE49-F238E27FC236}">
                  <a16:creationId xmlns:a16="http://schemas.microsoft.com/office/drawing/2014/main" id="{6B9C749E-5774-4588-8752-F0D9CD309501}"/>
                </a:ext>
              </a:extLst>
            </p:cNvPr>
            <p:cNvSpPr txBox="1"/>
            <p:nvPr/>
          </p:nvSpPr>
          <p:spPr>
            <a:xfrm>
              <a:off x="1688438" y="8595055"/>
              <a:ext cx="3413053" cy="102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บันทึกหลังแผนการสอน อาจบันทึกเป็น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รายบุคคลเฉพาะนักเรียนที่มีปัญหา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บันทึกคะแนนนักเรียนจากกิจกรรมการเรียนรู้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 ที่ได้ปฏิบัติ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53" name="กล่องข้อความ 52">
              <a:extLst>
                <a:ext uri="{FF2B5EF4-FFF2-40B4-BE49-F238E27FC236}">
                  <a16:creationId xmlns:a16="http://schemas.microsoft.com/office/drawing/2014/main" id="{A7AB98D9-8720-4BA8-870E-3CDF74FA610B}"/>
                </a:ext>
              </a:extLst>
            </p:cNvPr>
            <p:cNvSpPr txBox="1"/>
            <p:nvPr/>
          </p:nvSpPr>
          <p:spPr>
            <a:xfrm>
              <a:off x="4739651" y="8398733"/>
              <a:ext cx="17451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OCR A Extended" panose="02010509020102010303" pitchFamily="50" charset="0"/>
                  <a:ea typeface="+mn-ea"/>
                  <a:cs typeface="JS Toomtam" panose="02000000000000000000" pitchFamily="50" charset="0"/>
                </a:rPr>
                <a:t>KPA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ปัญหาอุปสรรค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ข้อเสนอแนะ</a:t>
              </a: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FEA1AD2E-AE0C-4336-9347-7AE95A1236D2}"/>
                </a:ext>
              </a:extLst>
            </p:cNvPr>
            <p:cNvSpPr txBox="1"/>
            <p:nvPr/>
          </p:nvSpPr>
          <p:spPr>
            <a:xfrm>
              <a:off x="5873661" y="8386201"/>
              <a:ext cx="17451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พฤติกรรมนักเรียน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การจัดการชั้นเรียน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การใช้สื่อ นวัตกรรม</a:t>
              </a: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870155A6-300E-4845-9946-82D86912F5F3}"/>
                </a:ext>
              </a:extLst>
            </p:cNvPr>
            <p:cNvSpPr txBox="1"/>
            <p:nvPr/>
          </p:nvSpPr>
          <p:spPr>
            <a:xfrm>
              <a:off x="2868526" y="8091295"/>
              <a:ext cx="10828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Check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3D996BC-0783-4FA0-A497-9C8B24CEDDAF}"/>
              </a:ext>
            </a:extLst>
          </p:cNvPr>
          <p:cNvGrpSpPr/>
          <p:nvPr/>
        </p:nvGrpSpPr>
        <p:grpSpPr>
          <a:xfrm>
            <a:off x="389606" y="5847948"/>
            <a:ext cx="3235223" cy="1743790"/>
            <a:chOff x="266389" y="4696114"/>
            <a:chExt cx="3235223" cy="1743790"/>
          </a:xfrm>
        </p:grpSpPr>
        <p:sp>
          <p:nvSpPr>
            <p:cNvPr id="56" name="กล่องข้อความ 55">
              <a:extLst>
                <a:ext uri="{FF2B5EF4-FFF2-40B4-BE49-F238E27FC236}">
                  <a16:creationId xmlns:a16="http://schemas.microsoft.com/office/drawing/2014/main" id="{4A8AD232-22F8-4C3F-A040-CBEAC79DBEBD}"/>
                </a:ext>
              </a:extLst>
            </p:cNvPr>
            <p:cNvSpPr txBox="1"/>
            <p:nvPr/>
          </p:nvSpPr>
          <p:spPr>
            <a:xfrm>
              <a:off x="266389" y="5416098"/>
              <a:ext cx="2597005" cy="102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วิเคราะห์การใช้แผนการเรียนรู้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พฤติกรรมผู้เรียนที่พบ การจัดการ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ชั้นเรียน และการใช้สื่อ นวัตกรรม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CR A Extended" panose="02010509020102010303" pitchFamily="50" charset="0"/>
                  <a:ea typeface="+mn-ea"/>
                  <a:cs typeface="JS Toomtam" panose="02000000000000000000" pitchFamily="50" charset="0"/>
                </a:rPr>
                <a:t>PLC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CR A Extended" panose="02010509020102010303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57" name="กล่องข้อความ 56">
              <a:extLst>
                <a:ext uri="{FF2B5EF4-FFF2-40B4-BE49-F238E27FC236}">
                  <a16:creationId xmlns:a16="http://schemas.microsoft.com/office/drawing/2014/main" id="{B46B3E90-9604-4117-BFEC-AFC85C9779D4}"/>
                </a:ext>
              </a:extLst>
            </p:cNvPr>
            <p:cNvSpPr txBox="1"/>
            <p:nvPr/>
          </p:nvSpPr>
          <p:spPr>
            <a:xfrm>
              <a:off x="1756467" y="4737025"/>
              <a:ext cx="1745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ข้อดี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ข้อด้อย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ข้อจำกัด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58" name="กล่องข้อความ 57">
              <a:extLst>
                <a:ext uri="{FF2B5EF4-FFF2-40B4-BE49-F238E27FC236}">
                  <a16:creationId xmlns:a16="http://schemas.microsoft.com/office/drawing/2014/main" id="{31D1E68D-F5A1-4C89-97AB-28C51B6C2965}"/>
                </a:ext>
              </a:extLst>
            </p:cNvPr>
            <p:cNvSpPr txBox="1"/>
            <p:nvPr/>
          </p:nvSpPr>
          <p:spPr>
            <a:xfrm>
              <a:off x="347154" y="4696114"/>
              <a:ext cx="7930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Act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7C8B5089-8D87-4519-B51D-C6B664FEF84C}"/>
              </a:ext>
            </a:extLst>
          </p:cNvPr>
          <p:cNvCxnSpPr>
            <a:cxnSpLocks/>
          </p:cNvCxnSpPr>
          <p:nvPr/>
        </p:nvCxnSpPr>
        <p:spPr>
          <a:xfrm>
            <a:off x="4308917" y="4160520"/>
            <a:ext cx="510733" cy="13005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>
            <a:extLst>
              <a:ext uri="{FF2B5EF4-FFF2-40B4-BE49-F238E27FC236}">
                <a16:creationId xmlns:a16="http://schemas.microsoft.com/office/drawing/2014/main" id="{DECE3B6F-B12F-48E2-8ACF-F731624FB634}"/>
              </a:ext>
            </a:extLst>
          </p:cNvPr>
          <p:cNvCxnSpPr>
            <a:cxnSpLocks/>
          </p:cNvCxnSpPr>
          <p:nvPr/>
        </p:nvCxnSpPr>
        <p:spPr>
          <a:xfrm>
            <a:off x="4312958" y="4160520"/>
            <a:ext cx="442732" cy="238498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>
            <a:extLst>
              <a:ext uri="{FF2B5EF4-FFF2-40B4-BE49-F238E27FC236}">
                <a16:creationId xmlns:a16="http://schemas.microsoft.com/office/drawing/2014/main" id="{69EA83C6-1E39-43D8-8752-474876A9A081}"/>
              </a:ext>
            </a:extLst>
          </p:cNvPr>
          <p:cNvCxnSpPr>
            <a:cxnSpLocks/>
          </p:cNvCxnSpPr>
          <p:nvPr/>
        </p:nvCxnSpPr>
        <p:spPr>
          <a:xfrm flipV="1">
            <a:off x="3855867" y="3317749"/>
            <a:ext cx="251789" cy="428491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>
            <a:extLst>
              <a:ext uri="{FF2B5EF4-FFF2-40B4-BE49-F238E27FC236}">
                <a16:creationId xmlns:a16="http://schemas.microsoft.com/office/drawing/2014/main" id="{68B7686A-3445-4640-A977-7F8D5516CFE6}"/>
              </a:ext>
            </a:extLst>
          </p:cNvPr>
          <p:cNvCxnSpPr>
            <a:cxnSpLocks/>
          </p:cNvCxnSpPr>
          <p:nvPr/>
        </p:nvCxnSpPr>
        <p:spPr>
          <a:xfrm flipV="1">
            <a:off x="3855867" y="3527362"/>
            <a:ext cx="267666" cy="218879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>
            <a:extLst>
              <a:ext uri="{FF2B5EF4-FFF2-40B4-BE49-F238E27FC236}">
                <a16:creationId xmlns:a16="http://schemas.microsoft.com/office/drawing/2014/main" id="{536AFE48-C334-44A6-8A4A-A4A8C2B6C6E0}"/>
              </a:ext>
            </a:extLst>
          </p:cNvPr>
          <p:cNvCxnSpPr>
            <a:cxnSpLocks/>
          </p:cNvCxnSpPr>
          <p:nvPr/>
        </p:nvCxnSpPr>
        <p:spPr>
          <a:xfrm>
            <a:off x="3851105" y="3743424"/>
            <a:ext cx="256551" cy="2816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id="{4B8D75EB-FE97-4CE8-9221-EDA50F467ED2}"/>
              </a:ext>
            </a:extLst>
          </p:cNvPr>
          <p:cNvGrpSpPr/>
          <p:nvPr/>
        </p:nvGrpSpPr>
        <p:grpSpPr>
          <a:xfrm>
            <a:off x="2165413" y="4731169"/>
            <a:ext cx="141589" cy="147205"/>
            <a:chOff x="2165413" y="4731169"/>
            <a:chExt cx="141589" cy="147205"/>
          </a:xfrm>
        </p:grpSpPr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4F28D077-AF97-41B8-96A8-C1036F0B5CA0}"/>
                </a:ext>
              </a:extLst>
            </p:cNvPr>
            <p:cNvCxnSpPr>
              <a:cxnSpLocks/>
            </p:cNvCxnSpPr>
            <p:nvPr/>
          </p:nvCxnSpPr>
          <p:spPr>
            <a:xfrm>
              <a:off x="2165413" y="4873612"/>
              <a:ext cx="14158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A1E5AB21-9C8A-4731-8364-E158626D3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7794" y="4731169"/>
              <a:ext cx="0" cy="147205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ตัวเชื่อมต่อตรง 85">
            <a:extLst>
              <a:ext uri="{FF2B5EF4-FFF2-40B4-BE49-F238E27FC236}">
                <a16:creationId xmlns:a16="http://schemas.microsoft.com/office/drawing/2014/main" id="{31CA03EE-1671-4B9D-8F10-4E0F223FF3EA}"/>
              </a:ext>
            </a:extLst>
          </p:cNvPr>
          <p:cNvCxnSpPr>
            <a:cxnSpLocks/>
          </p:cNvCxnSpPr>
          <p:nvPr/>
        </p:nvCxnSpPr>
        <p:spPr>
          <a:xfrm flipV="1">
            <a:off x="1809553" y="6119306"/>
            <a:ext cx="0" cy="570143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>
            <a:extLst>
              <a:ext uri="{FF2B5EF4-FFF2-40B4-BE49-F238E27FC236}">
                <a16:creationId xmlns:a16="http://schemas.microsoft.com/office/drawing/2014/main" id="{C0B88886-3ED2-4073-97AD-BF77BF717365}"/>
              </a:ext>
            </a:extLst>
          </p:cNvPr>
          <p:cNvCxnSpPr>
            <a:cxnSpLocks/>
          </p:cNvCxnSpPr>
          <p:nvPr/>
        </p:nvCxnSpPr>
        <p:spPr>
          <a:xfrm>
            <a:off x="1807365" y="6121687"/>
            <a:ext cx="1415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>
            <a:extLst>
              <a:ext uri="{FF2B5EF4-FFF2-40B4-BE49-F238E27FC236}">
                <a16:creationId xmlns:a16="http://schemas.microsoft.com/office/drawing/2014/main" id="{10E00833-0224-4E75-BDDB-4B1984BA04EE}"/>
              </a:ext>
            </a:extLst>
          </p:cNvPr>
          <p:cNvCxnSpPr>
            <a:cxnSpLocks/>
          </p:cNvCxnSpPr>
          <p:nvPr/>
        </p:nvCxnSpPr>
        <p:spPr>
          <a:xfrm>
            <a:off x="1809099" y="6328856"/>
            <a:ext cx="1415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>
            <a:extLst>
              <a:ext uri="{FF2B5EF4-FFF2-40B4-BE49-F238E27FC236}">
                <a16:creationId xmlns:a16="http://schemas.microsoft.com/office/drawing/2014/main" id="{CA8B611F-4AB1-4754-97DB-EE0F452AEE98}"/>
              </a:ext>
            </a:extLst>
          </p:cNvPr>
          <p:cNvCxnSpPr>
            <a:cxnSpLocks/>
          </p:cNvCxnSpPr>
          <p:nvPr/>
        </p:nvCxnSpPr>
        <p:spPr>
          <a:xfrm>
            <a:off x="1807365" y="6533643"/>
            <a:ext cx="141589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ตรง 92">
            <a:extLst>
              <a:ext uri="{FF2B5EF4-FFF2-40B4-BE49-F238E27FC236}">
                <a16:creationId xmlns:a16="http://schemas.microsoft.com/office/drawing/2014/main" id="{3E3AC8B7-8422-4FB4-9E9F-95927AAF0A91}"/>
              </a:ext>
            </a:extLst>
          </p:cNvPr>
          <p:cNvCxnSpPr>
            <a:cxnSpLocks/>
          </p:cNvCxnSpPr>
          <p:nvPr/>
        </p:nvCxnSpPr>
        <p:spPr>
          <a:xfrm>
            <a:off x="4751649" y="6789961"/>
            <a:ext cx="260882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ตัวเชื่อมต่อตรง 93">
            <a:extLst>
              <a:ext uri="{FF2B5EF4-FFF2-40B4-BE49-F238E27FC236}">
                <a16:creationId xmlns:a16="http://schemas.microsoft.com/office/drawing/2014/main" id="{566360B7-D83E-4FDA-BF75-82F67B7C66B4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4751650" y="6789963"/>
            <a:ext cx="195824" cy="21441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ตัวเชื่อมต่อตรง 112">
            <a:extLst>
              <a:ext uri="{FF2B5EF4-FFF2-40B4-BE49-F238E27FC236}">
                <a16:creationId xmlns:a16="http://schemas.microsoft.com/office/drawing/2014/main" id="{1AC0477C-2FB0-413B-AC97-426C62584A46}"/>
              </a:ext>
            </a:extLst>
          </p:cNvPr>
          <p:cNvCxnSpPr>
            <a:cxnSpLocks/>
          </p:cNvCxnSpPr>
          <p:nvPr/>
        </p:nvCxnSpPr>
        <p:spPr>
          <a:xfrm flipV="1">
            <a:off x="3800512" y="8676027"/>
            <a:ext cx="169032" cy="188769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ตัวเชื่อมต่อตรง 114">
            <a:extLst>
              <a:ext uri="{FF2B5EF4-FFF2-40B4-BE49-F238E27FC236}">
                <a16:creationId xmlns:a16="http://schemas.microsoft.com/office/drawing/2014/main" id="{65EFF569-CB6A-4ABF-B49A-CE529582850E}"/>
              </a:ext>
            </a:extLst>
          </p:cNvPr>
          <p:cNvCxnSpPr>
            <a:cxnSpLocks/>
          </p:cNvCxnSpPr>
          <p:nvPr/>
        </p:nvCxnSpPr>
        <p:spPr>
          <a:xfrm>
            <a:off x="3795750" y="8861979"/>
            <a:ext cx="173794" cy="208202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ตัวเชื่อมต่อตรง 124">
            <a:extLst>
              <a:ext uri="{FF2B5EF4-FFF2-40B4-BE49-F238E27FC236}">
                <a16:creationId xmlns:a16="http://schemas.microsoft.com/office/drawing/2014/main" id="{FE74A6A6-1EA8-41EE-903C-F8DD6F62155D}"/>
              </a:ext>
            </a:extLst>
          </p:cNvPr>
          <p:cNvCxnSpPr>
            <a:cxnSpLocks/>
          </p:cNvCxnSpPr>
          <p:nvPr/>
        </p:nvCxnSpPr>
        <p:spPr>
          <a:xfrm>
            <a:off x="3804110" y="8873104"/>
            <a:ext cx="215837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ตัวเชื่อมต่อตรง 128">
            <a:extLst>
              <a:ext uri="{FF2B5EF4-FFF2-40B4-BE49-F238E27FC236}">
                <a16:creationId xmlns:a16="http://schemas.microsoft.com/office/drawing/2014/main" id="{B7D1FC71-E1E2-4042-B3B4-85E5F3D5607C}"/>
              </a:ext>
            </a:extLst>
          </p:cNvPr>
          <p:cNvCxnSpPr>
            <a:cxnSpLocks/>
          </p:cNvCxnSpPr>
          <p:nvPr/>
        </p:nvCxnSpPr>
        <p:spPr>
          <a:xfrm flipV="1">
            <a:off x="4865339" y="8627269"/>
            <a:ext cx="256730" cy="21866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ตัวเชื่อมต่อตรง 129">
            <a:extLst>
              <a:ext uri="{FF2B5EF4-FFF2-40B4-BE49-F238E27FC236}">
                <a16:creationId xmlns:a16="http://schemas.microsoft.com/office/drawing/2014/main" id="{2489F1AF-064E-4E44-BD22-F61380B3160E}"/>
              </a:ext>
            </a:extLst>
          </p:cNvPr>
          <p:cNvCxnSpPr>
            <a:cxnSpLocks/>
          </p:cNvCxnSpPr>
          <p:nvPr/>
        </p:nvCxnSpPr>
        <p:spPr>
          <a:xfrm>
            <a:off x="4860577" y="8843114"/>
            <a:ext cx="261492" cy="22706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ตัวเชื่อมต่อตรง 130">
            <a:extLst>
              <a:ext uri="{FF2B5EF4-FFF2-40B4-BE49-F238E27FC236}">
                <a16:creationId xmlns:a16="http://schemas.microsoft.com/office/drawing/2014/main" id="{4E0D11D6-0837-4ED2-A8AC-CE70CEB67F3C}"/>
              </a:ext>
            </a:extLst>
          </p:cNvPr>
          <p:cNvCxnSpPr>
            <a:cxnSpLocks/>
          </p:cNvCxnSpPr>
          <p:nvPr/>
        </p:nvCxnSpPr>
        <p:spPr>
          <a:xfrm>
            <a:off x="4868937" y="8854239"/>
            <a:ext cx="215837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รูปภาพ 134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F961191-F280-4770-955E-BB82FEC48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0846">
            <a:off x="749363" y="4871560"/>
            <a:ext cx="1084124" cy="457209"/>
          </a:xfrm>
          <a:prstGeom prst="rect">
            <a:avLst/>
          </a:prstGeom>
        </p:spPr>
      </p:pic>
      <p:pic>
        <p:nvPicPr>
          <p:cNvPr id="136" name="รูปภาพ 135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F15A950-F92E-4F03-8375-CB83C5DFB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7477">
            <a:off x="4826217" y="4810674"/>
            <a:ext cx="1084124" cy="457209"/>
          </a:xfrm>
          <a:prstGeom prst="rect">
            <a:avLst/>
          </a:prstGeom>
        </p:spPr>
      </p:pic>
      <p:pic>
        <p:nvPicPr>
          <p:cNvPr id="137" name="รูปภาพ 136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23F9595-7941-46A7-A59B-CAB878CC2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0406">
            <a:off x="4383101" y="7967738"/>
            <a:ext cx="1084124" cy="457209"/>
          </a:xfrm>
          <a:prstGeom prst="rect">
            <a:avLst/>
          </a:prstGeom>
        </p:spPr>
      </p:pic>
      <p:pic>
        <p:nvPicPr>
          <p:cNvPr id="138" name="รูปภาพ 137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17D078A-3D90-4309-AF58-A5D350706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0276">
            <a:off x="1094955" y="7883430"/>
            <a:ext cx="1084124" cy="4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5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ดินสอ, กรง, อาหาร, เก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99751D5-4636-4F30-ADD1-88886CD465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6857999" cy="9906000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31B7CDF8-093F-4502-8549-A40D51FFFC6B}"/>
              </a:ext>
            </a:extLst>
          </p:cNvPr>
          <p:cNvGrpSpPr/>
          <p:nvPr/>
        </p:nvGrpSpPr>
        <p:grpSpPr>
          <a:xfrm>
            <a:off x="3847971" y="681448"/>
            <a:ext cx="2668011" cy="2011570"/>
            <a:chOff x="3675093" y="1539350"/>
            <a:chExt cx="2857500" cy="2814638"/>
          </a:xfrm>
        </p:grpSpPr>
        <p:pic>
          <p:nvPicPr>
            <p:cNvPr id="17" name="รูปภาพ 16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AF598768-A4A6-4EBB-B01B-00EBFC2F9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3675093" y="1539350"/>
              <a:ext cx="2857500" cy="2814638"/>
            </a:xfrm>
            <a:prstGeom prst="rect">
              <a:avLst/>
            </a:prstGeom>
          </p:spPr>
        </p:pic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0F57C916-8031-4FBA-AF40-4E952726AAA1}"/>
                </a:ext>
              </a:extLst>
            </p:cNvPr>
            <p:cNvSpPr txBox="1"/>
            <p:nvPr/>
          </p:nvSpPr>
          <p:spPr>
            <a:xfrm>
              <a:off x="3951478" y="1645992"/>
              <a:ext cx="2335335" cy="258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รับ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ขวัญและกำลังใจ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แรงจูงใจ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การสนับสนุนทรัพยากรใน          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การบริหารการศึกษา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ความร่วมมือจากเครือข่าย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ความร่วมมือจากผู้แกครองและชุมชน</a:t>
              </a: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EC37CC28-F8C9-4CC5-8FC8-9AFCF25D2F2C}"/>
              </a:ext>
            </a:extLst>
          </p:cNvPr>
          <p:cNvGrpSpPr/>
          <p:nvPr/>
        </p:nvGrpSpPr>
        <p:grpSpPr>
          <a:xfrm>
            <a:off x="4118467" y="5323687"/>
            <a:ext cx="2765148" cy="2475012"/>
            <a:chOff x="4153033" y="5019431"/>
            <a:chExt cx="2765148" cy="2475012"/>
          </a:xfrm>
        </p:grpSpPr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F76F01C-FA3C-4E85-9EBB-A11FD4364FB6}"/>
                </a:ext>
              </a:extLst>
            </p:cNvPr>
            <p:cNvSpPr txBox="1"/>
            <p:nvPr/>
          </p:nvSpPr>
          <p:spPr>
            <a:xfrm>
              <a:off x="4153033" y="5550898"/>
              <a:ext cx="2765148" cy="194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ปฏิบัติตามแผนพัฒนาคุณภาพ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การศึกษาที่วางไว้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ปฏิบัติงานร่วมกับเครือข่ายหรือ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บุคลากรภายนอก ในการพัฒนา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ผลสัมฤทธิ์ทางการศึกษา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ให้ความช่วยเหลือและคำปรึกษาแก่ครู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 และบุคลากรภายในและนอก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 ในการปฏิบัติงาน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F15E5A08-50B8-43CB-B074-A02384E20C0A}"/>
                </a:ext>
              </a:extLst>
            </p:cNvPr>
            <p:cNvSpPr txBox="1"/>
            <p:nvPr/>
          </p:nvSpPr>
          <p:spPr>
            <a:xfrm>
              <a:off x="5949798" y="5019431"/>
              <a:ext cx="7930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Do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3D996BC-0783-4FA0-A497-9C8B24CEDDAF}"/>
              </a:ext>
            </a:extLst>
          </p:cNvPr>
          <p:cNvGrpSpPr/>
          <p:nvPr/>
        </p:nvGrpSpPr>
        <p:grpSpPr>
          <a:xfrm>
            <a:off x="389606" y="5847948"/>
            <a:ext cx="3235223" cy="1941975"/>
            <a:chOff x="266389" y="4696114"/>
            <a:chExt cx="3235223" cy="1941975"/>
          </a:xfrm>
        </p:grpSpPr>
        <p:sp>
          <p:nvSpPr>
            <p:cNvPr id="56" name="กล่องข้อความ 55">
              <a:extLst>
                <a:ext uri="{FF2B5EF4-FFF2-40B4-BE49-F238E27FC236}">
                  <a16:creationId xmlns:a16="http://schemas.microsoft.com/office/drawing/2014/main" id="{4A8AD232-22F8-4C3F-A040-CBEAC79DBEBD}"/>
                </a:ext>
              </a:extLst>
            </p:cNvPr>
            <p:cNvSpPr txBox="1"/>
            <p:nvPr/>
          </p:nvSpPr>
          <p:spPr>
            <a:xfrm>
              <a:off x="266389" y="5384348"/>
              <a:ext cx="2597005" cy="125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วิเคราะห์ผลการนิเทศ ติดตาม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ของครูและบุคลากรทางการศึกษา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วิเคราะห์ผลการ</a:t>
              </a: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ประเมิน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การปฏิบัติงานของครูและบุคลากร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CR A Extended" panose="02010509020102010303" pitchFamily="50" charset="0"/>
                  <a:ea typeface="+mn-ea"/>
                  <a:cs typeface="JS Toomtam" panose="02000000000000000000" pitchFamily="50" charset="0"/>
                </a:rPr>
                <a:t>- จัดทำสรุปรายงานต้นสังกัด</a:t>
              </a:r>
            </a:p>
          </p:txBody>
        </p:sp>
        <p:sp>
          <p:nvSpPr>
            <p:cNvPr id="57" name="กล่องข้อความ 56">
              <a:extLst>
                <a:ext uri="{FF2B5EF4-FFF2-40B4-BE49-F238E27FC236}">
                  <a16:creationId xmlns:a16="http://schemas.microsoft.com/office/drawing/2014/main" id="{B46B3E90-9604-4117-BFEC-AFC85C9779D4}"/>
                </a:ext>
              </a:extLst>
            </p:cNvPr>
            <p:cNvSpPr txBox="1"/>
            <p:nvPr/>
          </p:nvSpPr>
          <p:spPr>
            <a:xfrm>
              <a:off x="1756467" y="4737025"/>
              <a:ext cx="1745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จุดแข็ง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จุดอ่อน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ข้อจำกัด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</a:t>
              </a:r>
            </a:p>
          </p:txBody>
        </p:sp>
        <p:sp>
          <p:nvSpPr>
            <p:cNvPr id="58" name="กล่องข้อความ 57">
              <a:extLst>
                <a:ext uri="{FF2B5EF4-FFF2-40B4-BE49-F238E27FC236}">
                  <a16:creationId xmlns:a16="http://schemas.microsoft.com/office/drawing/2014/main" id="{31D1E68D-F5A1-4C89-97AB-28C51B6C2965}"/>
                </a:ext>
              </a:extLst>
            </p:cNvPr>
            <p:cNvSpPr txBox="1"/>
            <p:nvPr/>
          </p:nvSpPr>
          <p:spPr>
            <a:xfrm>
              <a:off x="347154" y="4696114"/>
              <a:ext cx="7930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Act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id="{4B8D75EB-FE97-4CE8-9221-EDA50F467ED2}"/>
              </a:ext>
            </a:extLst>
          </p:cNvPr>
          <p:cNvGrpSpPr/>
          <p:nvPr/>
        </p:nvGrpSpPr>
        <p:grpSpPr>
          <a:xfrm>
            <a:off x="842652" y="4023417"/>
            <a:ext cx="141589" cy="147205"/>
            <a:chOff x="2165413" y="4731169"/>
            <a:chExt cx="141589" cy="147205"/>
          </a:xfrm>
        </p:grpSpPr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4F28D077-AF97-41B8-96A8-C1036F0B5CA0}"/>
                </a:ext>
              </a:extLst>
            </p:cNvPr>
            <p:cNvCxnSpPr>
              <a:cxnSpLocks/>
            </p:cNvCxnSpPr>
            <p:nvPr/>
          </p:nvCxnSpPr>
          <p:spPr>
            <a:xfrm>
              <a:off x="2165413" y="4873612"/>
              <a:ext cx="14158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A1E5AB21-9C8A-4731-8364-E158626D3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7794" y="4731169"/>
              <a:ext cx="0" cy="147205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กลุ่ม 103">
            <a:extLst>
              <a:ext uri="{FF2B5EF4-FFF2-40B4-BE49-F238E27FC236}">
                <a16:creationId xmlns:a16="http://schemas.microsoft.com/office/drawing/2014/main" id="{A0ACAFF9-60EC-4CEA-B170-015F9D96EF1D}"/>
              </a:ext>
            </a:extLst>
          </p:cNvPr>
          <p:cNvGrpSpPr/>
          <p:nvPr/>
        </p:nvGrpSpPr>
        <p:grpSpPr>
          <a:xfrm>
            <a:off x="1777299" y="5981293"/>
            <a:ext cx="143323" cy="570143"/>
            <a:chOff x="1807365" y="6119306"/>
            <a:chExt cx="143323" cy="570143"/>
          </a:xfrm>
        </p:grpSpPr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31CA03EE-1671-4B9D-8F10-4E0F223FF3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9553" y="6119306"/>
              <a:ext cx="0" cy="57014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C0B88886-3ED2-4073-97AD-BF77BF717365}"/>
                </a:ext>
              </a:extLst>
            </p:cNvPr>
            <p:cNvCxnSpPr>
              <a:cxnSpLocks/>
            </p:cNvCxnSpPr>
            <p:nvPr/>
          </p:nvCxnSpPr>
          <p:spPr>
            <a:xfrm>
              <a:off x="1807365" y="6121687"/>
              <a:ext cx="14158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10E00833-0224-4E75-BDDB-4B1984BA04EE}"/>
                </a:ext>
              </a:extLst>
            </p:cNvPr>
            <p:cNvCxnSpPr>
              <a:cxnSpLocks/>
            </p:cNvCxnSpPr>
            <p:nvPr/>
          </p:nvCxnSpPr>
          <p:spPr>
            <a:xfrm>
              <a:off x="1809099" y="6328856"/>
              <a:ext cx="14158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id="{CA8B611F-4AB1-4754-97DB-EE0F452AEE9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365" y="6533643"/>
              <a:ext cx="141589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กลุ่ม 101">
            <a:extLst>
              <a:ext uri="{FF2B5EF4-FFF2-40B4-BE49-F238E27FC236}">
                <a16:creationId xmlns:a16="http://schemas.microsoft.com/office/drawing/2014/main" id="{40823130-571F-4519-945C-EDCDF5EEB994}"/>
              </a:ext>
            </a:extLst>
          </p:cNvPr>
          <p:cNvGrpSpPr/>
          <p:nvPr/>
        </p:nvGrpSpPr>
        <p:grpSpPr>
          <a:xfrm>
            <a:off x="1207712" y="8366761"/>
            <a:ext cx="4643405" cy="1210212"/>
            <a:chOff x="984241" y="8196783"/>
            <a:chExt cx="4643405" cy="1210212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F4FB6341-A590-4F63-BACC-4FEC944F0942}"/>
                </a:ext>
              </a:extLst>
            </p:cNvPr>
            <p:cNvGrpSpPr/>
            <p:nvPr/>
          </p:nvGrpSpPr>
          <p:grpSpPr>
            <a:xfrm>
              <a:off x="984241" y="8196783"/>
              <a:ext cx="4643405" cy="1210212"/>
              <a:chOff x="1776815" y="8091295"/>
              <a:chExt cx="4643405" cy="1210212"/>
            </a:xfrm>
          </p:grpSpPr>
          <p:sp>
            <p:nvSpPr>
              <p:cNvPr id="52" name="กล่องข้อความ 51">
                <a:extLst>
                  <a:ext uri="{FF2B5EF4-FFF2-40B4-BE49-F238E27FC236}">
                    <a16:creationId xmlns:a16="http://schemas.microsoft.com/office/drawing/2014/main" id="{6B9C749E-5774-4588-8752-F0D9CD309501}"/>
                  </a:ext>
                </a:extLst>
              </p:cNvPr>
              <p:cNvSpPr txBox="1"/>
              <p:nvPr/>
            </p:nvSpPr>
            <p:spPr>
              <a:xfrm>
                <a:off x="1776815" y="8655176"/>
                <a:ext cx="34130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- นิเทศ ติดตาม อย่างต่อเนื่อง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Synjaias" pitchFamily="2" charset="2"/>
                    <a:ea typeface="+mn-ea"/>
                    <a:cs typeface="JS Toomtam" panose="02000000000000000000" pitchFamily="50" charset="0"/>
                  </a:rPr>
                  <a:t>- ประเมินการปฏิบัติงานของครูและบุคลากร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endParaRPr>
              </a:p>
            </p:txBody>
          </p:sp>
          <p:sp>
            <p:nvSpPr>
              <p:cNvPr id="53" name="กล่องข้อความ 52">
                <a:extLst>
                  <a:ext uri="{FF2B5EF4-FFF2-40B4-BE49-F238E27FC236}">
                    <a16:creationId xmlns:a16="http://schemas.microsoft.com/office/drawing/2014/main" id="{A7AB98D9-8720-4BA8-870E-3CDF74FA610B}"/>
                  </a:ext>
                </a:extLst>
              </p:cNvPr>
              <p:cNvSpPr txBox="1"/>
              <p:nvPr/>
            </p:nvSpPr>
            <p:spPr>
              <a:xfrm>
                <a:off x="4236813" y="8380400"/>
                <a:ext cx="218340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การปฏิบัติงานของครู 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การใช้หลักสูตรสถานศึกษา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ความพึงพอใจของชุมชนและผู้ปกครอง</a:t>
                </a:r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870155A6-300E-4845-9946-82D86912F5F3}"/>
                  </a:ext>
                </a:extLst>
              </p:cNvPr>
              <p:cNvSpPr txBox="1"/>
              <p:nvPr/>
            </p:nvSpPr>
            <p:spPr>
              <a:xfrm>
                <a:off x="2868526" y="8091295"/>
                <a:ext cx="108284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 w="1270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0000">
                          <a:alpha val="40000"/>
                        </a:srgbClr>
                      </a:glow>
                      <a:innerShdw blurRad="177800">
                        <a:srgbClr val="A5A5A5">
                          <a:lumMod val="50000"/>
                        </a:srgbClr>
                      </a:innerShdw>
                    </a:effectLst>
                    <a:uLnTx/>
                    <a:uFillTx/>
                    <a:latin typeface="TH Mali Grade 6" panose="02000506000000020004" pitchFamily="2" charset="-34"/>
                    <a:ea typeface="+mn-ea"/>
                    <a:cs typeface="TH Mali Grade 6" panose="02000506000000020004" pitchFamily="2" charset="-34"/>
                  </a:rPr>
                  <a:t>Check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96" name="กลุ่ม 95">
              <a:extLst>
                <a:ext uri="{FF2B5EF4-FFF2-40B4-BE49-F238E27FC236}">
                  <a16:creationId xmlns:a16="http://schemas.microsoft.com/office/drawing/2014/main" id="{781A8BE1-EC58-4979-B4AF-920A28DD13DD}"/>
                </a:ext>
              </a:extLst>
            </p:cNvPr>
            <p:cNvGrpSpPr/>
            <p:nvPr/>
          </p:nvGrpSpPr>
          <p:grpSpPr>
            <a:xfrm>
              <a:off x="3250208" y="8646038"/>
              <a:ext cx="224197" cy="382248"/>
              <a:chOff x="3824943" y="8727001"/>
              <a:chExt cx="224197" cy="382248"/>
            </a:xfrm>
          </p:grpSpPr>
          <p:cxnSp>
            <p:nvCxnSpPr>
              <p:cNvPr id="113" name="ตัวเชื่อมต่อตรง 112">
                <a:extLst>
                  <a:ext uri="{FF2B5EF4-FFF2-40B4-BE49-F238E27FC236}">
                    <a16:creationId xmlns:a16="http://schemas.microsoft.com/office/drawing/2014/main" id="{1AC0477C-2FB0-413B-AC97-426C62584A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9705" y="8727001"/>
                <a:ext cx="203223" cy="188769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ตัวเชื่อมต่อตรง 114">
                <a:extLst>
                  <a:ext uri="{FF2B5EF4-FFF2-40B4-BE49-F238E27FC236}">
                    <a16:creationId xmlns:a16="http://schemas.microsoft.com/office/drawing/2014/main" id="{65EFF569-CB6A-4ABF-B49A-CE5295828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4943" y="8912952"/>
                <a:ext cx="220091" cy="196297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ตัวเชื่อมต่อตรง 124">
                <a:extLst>
                  <a:ext uri="{FF2B5EF4-FFF2-40B4-BE49-F238E27FC236}">
                    <a16:creationId xmlns:a16="http://schemas.microsoft.com/office/drawing/2014/main" id="{FE74A6A6-1EA8-41EE-903C-F8DD6F621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3303" y="8924077"/>
                <a:ext cx="215837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5" name="รูปภาพ 134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F961191-F280-4770-955E-BB82FEC48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0846">
            <a:off x="493057" y="4919029"/>
            <a:ext cx="1084124" cy="457209"/>
          </a:xfrm>
          <a:prstGeom prst="rect">
            <a:avLst/>
          </a:prstGeom>
        </p:spPr>
      </p:pic>
      <p:pic>
        <p:nvPicPr>
          <p:cNvPr id="137" name="รูปภาพ 136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23F9595-7941-46A7-A59B-CAB878CC2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0406">
            <a:off x="4812917" y="8051635"/>
            <a:ext cx="1084124" cy="457209"/>
          </a:xfrm>
          <a:prstGeom prst="rect">
            <a:avLst/>
          </a:prstGeom>
        </p:spPr>
      </p:pic>
      <p:pic>
        <p:nvPicPr>
          <p:cNvPr id="138" name="รูปภาพ 137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17D078A-3D90-4309-AF58-A5D350706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0276">
            <a:off x="721366" y="8070520"/>
            <a:ext cx="1084124" cy="457209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559758C-6214-47D4-BEAD-18A92E89D281}"/>
              </a:ext>
            </a:extLst>
          </p:cNvPr>
          <p:cNvGrpSpPr/>
          <p:nvPr/>
        </p:nvGrpSpPr>
        <p:grpSpPr>
          <a:xfrm>
            <a:off x="217286" y="675112"/>
            <a:ext cx="2668011" cy="2227391"/>
            <a:chOff x="303011" y="817499"/>
            <a:chExt cx="2668011" cy="2227391"/>
          </a:xfrm>
        </p:grpSpPr>
        <p:pic>
          <p:nvPicPr>
            <p:cNvPr id="71" name="รูปภาพ 70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1AF810C7-7810-4397-BD01-E46168E03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303011" y="817499"/>
              <a:ext cx="2668011" cy="2011570"/>
            </a:xfrm>
            <a:prstGeom prst="rect">
              <a:avLst/>
            </a:prstGeom>
          </p:spPr>
        </p:pic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EC462A90-05BA-4819-AFD0-EBF9F1B14AFE}"/>
                </a:ext>
              </a:extLst>
            </p:cNvPr>
            <p:cNvSpPr txBox="1"/>
            <p:nvPr/>
          </p:nvSpPr>
          <p:spPr>
            <a:xfrm>
              <a:off x="543079" y="1013565"/>
              <a:ext cx="22557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ให้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ขวัญและกำลังใจแก่ครูและนักเรียน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ความเชื่อมั่นแก่ชุมชนและผู้ปกครอง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การสนับสนุนครูในการจัดการเรียนรู้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นโยบายในการปฏิบัติงาน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ความเป็นธรรมในการประเมินครู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ynjaias" pitchFamily="2" charset="2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FF754877-3128-411B-8564-C9CD087AA10C}"/>
              </a:ext>
            </a:extLst>
          </p:cNvPr>
          <p:cNvGrpSpPr/>
          <p:nvPr/>
        </p:nvGrpSpPr>
        <p:grpSpPr>
          <a:xfrm>
            <a:off x="2784149" y="168466"/>
            <a:ext cx="1436700" cy="1296046"/>
            <a:chOff x="5345825" y="200242"/>
            <a:chExt cx="1436700" cy="1296046"/>
          </a:xfrm>
        </p:grpSpPr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9DAD8B56-B2C7-4CF6-95B6-C65D370DD580}"/>
                </a:ext>
              </a:extLst>
            </p:cNvPr>
            <p:cNvSpPr txBox="1"/>
            <p:nvPr/>
          </p:nvSpPr>
          <p:spPr>
            <a:xfrm rot="18599680">
              <a:off x="4936049" y="610018"/>
              <a:ext cx="12196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>
                  <a:gd name="adj" fmla="val 11590611"/>
                </a:avLst>
              </a:prstTxWarp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ผู้บริหาร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grpSp>
          <p:nvGrpSpPr>
            <p:cNvPr id="66" name="กลุ่ม 65">
              <a:extLst>
                <a:ext uri="{FF2B5EF4-FFF2-40B4-BE49-F238E27FC236}">
                  <a16:creationId xmlns:a16="http://schemas.microsoft.com/office/drawing/2014/main" id="{C36878F6-C231-431D-A915-614DC5BA982F}"/>
                </a:ext>
              </a:extLst>
            </p:cNvPr>
            <p:cNvGrpSpPr/>
            <p:nvPr/>
          </p:nvGrpSpPr>
          <p:grpSpPr>
            <a:xfrm>
              <a:off x="5426574" y="422426"/>
              <a:ext cx="1089408" cy="1073862"/>
              <a:chOff x="924981" y="1721223"/>
              <a:chExt cx="3582793" cy="3531666"/>
            </a:xfrm>
          </p:grpSpPr>
          <p:sp>
            <p:nvSpPr>
              <p:cNvPr id="67" name="คำบรรยายภาพ: วงรี 66">
                <a:extLst>
                  <a:ext uri="{FF2B5EF4-FFF2-40B4-BE49-F238E27FC236}">
                    <a16:creationId xmlns:a16="http://schemas.microsoft.com/office/drawing/2014/main" id="{D6506BF6-F957-4E2E-A9BD-A49137EBB353}"/>
                  </a:ext>
                </a:extLst>
              </p:cNvPr>
              <p:cNvSpPr/>
              <p:nvPr/>
            </p:nvSpPr>
            <p:spPr>
              <a:xfrm>
                <a:off x="924981" y="1721223"/>
                <a:ext cx="3582793" cy="3531665"/>
              </a:xfrm>
              <a:prstGeom prst="wedgeEllipseCallout">
                <a:avLst>
                  <a:gd name="adj1" fmla="val -30803"/>
                  <a:gd name="adj2" fmla="val 5431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68" name="รูปภาพ 67" descr="รูปภาพประกอบด้วย รูปวาด&#10;&#10;คำอธิบายที่สร้างขึ้นโดยอัตโนมัติ">
                <a:extLst>
                  <a:ext uri="{FF2B5EF4-FFF2-40B4-BE49-F238E27FC236}">
                    <a16:creationId xmlns:a16="http://schemas.microsoft.com/office/drawing/2014/main" id="{9482CD69-D762-4F37-9642-7DA5B4E64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261" t="5238" r="22951" b="35751"/>
              <a:stretch/>
            </p:blipFill>
            <p:spPr>
              <a:xfrm>
                <a:off x="924981" y="1721224"/>
                <a:ext cx="3582793" cy="3531665"/>
              </a:xfrm>
              <a:prstGeom prst="wedgeEllipseCallout">
                <a:avLst>
                  <a:gd name="adj1" fmla="val -29893"/>
                  <a:gd name="adj2" fmla="val 53845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</p:pic>
        </p:grpSp>
        <p:sp>
          <p:nvSpPr>
            <p:cNvPr id="69" name="กล่องข้อความ 68">
              <a:extLst>
                <a:ext uri="{FF2B5EF4-FFF2-40B4-BE49-F238E27FC236}">
                  <a16:creationId xmlns:a16="http://schemas.microsoft.com/office/drawing/2014/main" id="{CC63B0F8-2D2B-4AD5-86A2-7A8637327E8D}"/>
                </a:ext>
              </a:extLst>
            </p:cNvPr>
            <p:cNvSpPr txBox="1"/>
            <p:nvPr/>
          </p:nvSpPr>
          <p:spPr>
            <a:xfrm rot="2449058">
              <a:off x="5786684" y="471769"/>
              <a:ext cx="99584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>
                  <a:gd name="adj" fmla="val 10556461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สถานศึกษา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0DEDD1C-8C0D-4D1E-99C0-E8C0D242A3B8}"/>
              </a:ext>
            </a:extLst>
          </p:cNvPr>
          <p:cNvGrpSpPr/>
          <p:nvPr/>
        </p:nvGrpSpPr>
        <p:grpSpPr>
          <a:xfrm>
            <a:off x="984241" y="2597372"/>
            <a:ext cx="5708378" cy="3197475"/>
            <a:chOff x="1334092" y="2385787"/>
            <a:chExt cx="5708378" cy="3197475"/>
          </a:xfrm>
        </p:grpSpPr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16732855-6D35-4963-94A5-E2C1C958499D}"/>
                </a:ext>
              </a:extLst>
            </p:cNvPr>
            <p:cNvSpPr txBox="1"/>
            <p:nvPr/>
          </p:nvSpPr>
          <p:spPr>
            <a:xfrm>
              <a:off x="4166969" y="2385787"/>
              <a:ext cx="21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แผนยุทธศาสตร์ชาติ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แผนการศึกษาระดับชาติ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แผนพัฒนาเศรษฐกิจและสังคมแห่งชาติ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นโยบายด้านการศึกษาของต้นสังกัด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59BD9017-7E63-4C7D-AA32-4EA34FDB31AB}"/>
                </a:ext>
              </a:extLst>
            </p:cNvPr>
            <p:cNvSpPr txBox="1"/>
            <p:nvPr/>
          </p:nvSpPr>
          <p:spPr>
            <a:xfrm>
              <a:off x="5105032" y="3376040"/>
              <a:ext cx="19374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แหล่งเรียนรู้/วัสดุอุปกรณ์ (สื่อ)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บุคลากร -อัตรา -ความสามรถ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งบประมาณ</a:t>
              </a:r>
            </a:p>
          </p:txBody>
        </p:sp>
        <p:sp>
          <p:nvSpPr>
            <p:cNvPr id="47" name="กล่องข้อความ 46">
              <a:extLst>
                <a:ext uri="{FF2B5EF4-FFF2-40B4-BE49-F238E27FC236}">
                  <a16:creationId xmlns:a16="http://schemas.microsoft.com/office/drawing/2014/main" id="{9039F76D-BC0C-4C12-8046-D010DB4E058A}"/>
                </a:ext>
              </a:extLst>
            </p:cNvPr>
            <p:cNvSpPr txBox="1"/>
            <p:nvPr/>
          </p:nvSpPr>
          <p:spPr>
            <a:xfrm>
              <a:off x="4824446" y="4083196"/>
              <a:ext cx="21303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หลักสูตร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ครูและบุคลากร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ผู้เรียน</a:t>
              </a:r>
            </a:p>
          </p:txBody>
        </p:sp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92450778-D99B-4460-AC34-9B8572B81D1E}"/>
                </a:ext>
              </a:extLst>
            </p:cNvPr>
            <p:cNvSpPr txBox="1"/>
            <p:nvPr/>
          </p:nvSpPr>
          <p:spPr>
            <a:xfrm>
              <a:off x="1334092" y="2552024"/>
              <a:ext cx="7930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Plan</a:t>
              </a: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 </a:t>
              </a:r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76A997E8-8A4D-4A76-BFCF-346E28D0AB54}"/>
                </a:ext>
              </a:extLst>
            </p:cNvPr>
            <p:cNvSpPr txBox="1"/>
            <p:nvPr/>
          </p:nvSpPr>
          <p:spPr>
            <a:xfrm>
              <a:off x="1940391" y="2949912"/>
              <a:ext cx="3028730" cy="26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วิเคราะห์ระดับนโยบาย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วิเคราะห์ความต้องการของสังคม ชุมชน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และการเปลี่ยนแปลงของโลก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สำรวจทรัพยากรเพื่อจัดสรรให้เหมาะสม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และปรับปรุงพัฒนา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SWOT Analysis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จัดทำแผนพัฒนาคุณภาพการศึกษา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จัดทำหลักสูตรสถานศึกษาให้สอดคล้อง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-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 กับสิ่งที่วิเคราะห์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สร้างเครือข่าย จัดหาบุคลากรภายนอก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มาช่วยพัฒนาการศึกษา </a:t>
              </a:r>
            </a:p>
          </p:txBody>
        </p: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86F4DF4-4B8A-4572-89ED-615DBBBE01E5}"/>
              </a:ext>
            </a:extLst>
          </p:cNvPr>
          <p:cNvGrpSpPr/>
          <p:nvPr/>
        </p:nvGrpSpPr>
        <p:grpSpPr>
          <a:xfrm>
            <a:off x="3366487" y="2750307"/>
            <a:ext cx="483580" cy="607471"/>
            <a:chOff x="3607794" y="2743132"/>
            <a:chExt cx="483580" cy="607471"/>
          </a:xfrm>
        </p:grpSpPr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69EA83C6-1E39-43D8-8752-474876A9A0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0175" y="2743132"/>
              <a:ext cx="433596" cy="520354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68B7686A-3445-4640-A977-7F8D5516C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556" y="2953252"/>
              <a:ext cx="463974" cy="310236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536AFE48-C334-44A6-8A4A-A4A8C2B6C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7794" y="3153212"/>
              <a:ext cx="483580" cy="107457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6BE12478-4F4D-4451-9470-B90444745FC5}"/>
                </a:ext>
              </a:extLst>
            </p:cNvPr>
            <p:cNvCxnSpPr>
              <a:cxnSpLocks/>
            </p:cNvCxnSpPr>
            <p:nvPr/>
          </p:nvCxnSpPr>
          <p:spPr>
            <a:xfrm>
              <a:off x="3610175" y="3260670"/>
              <a:ext cx="433596" cy="89933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กลุ่ม 83">
            <a:extLst>
              <a:ext uri="{FF2B5EF4-FFF2-40B4-BE49-F238E27FC236}">
                <a16:creationId xmlns:a16="http://schemas.microsoft.com/office/drawing/2014/main" id="{A40CDE32-8296-4C62-9DC0-61330D3BA8EB}"/>
              </a:ext>
            </a:extLst>
          </p:cNvPr>
          <p:cNvGrpSpPr/>
          <p:nvPr/>
        </p:nvGrpSpPr>
        <p:grpSpPr>
          <a:xfrm>
            <a:off x="4360875" y="3721269"/>
            <a:ext cx="416426" cy="414869"/>
            <a:chOff x="4602182" y="3714094"/>
            <a:chExt cx="416426" cy="414869"/>
          </a:xfrm>
        </p:grpSpPr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7C8B5089-8D87-4519-B51D-C6B664FEF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9648" y="3714094"/>
              <a:ext cx="408960" cy="14459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36F93E20-9940-4B0C-AA33-977FC676DCF9}"/>
                </a:ext>
              </a:extLst>
            </p:cNvPr>
            <p:cNvCxnSpPr>
              <a:cxnSpLocks/>
            </p:cNvCxnSpPr>
            <p:nvPr/>
          </p:nvCxnSpPr>
          <p:spPr>
            <a:xfrm>
              <a:off x="4609648" y="3864555"/>
              <a:ext cx="394306" cy="264408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id="{C77AF6C0-1B60-4FB3-A4AD-78975213E17B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4602182" y="3858684"/>
              <a:ext cx="394306" cy="91098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กลุ่ม 86">
            <a:extLst>
              <a:ext uri="{FF2B5EF4-FFF2-40B4-BE49-F238E27FC236}">
                <a16:creationId xmlns:a16="http://schemas.microsoft.com/office/drawing/2014/main" id="{7475BC96-5B22-4E86-8E42-A010F4F4F4EE}"/>
              </a:ext>
            </a:extLst>
          </p:cNvPr>
          <p:cNvGrpSpPr/>
          <p:nvPr/>
        </p:nvGrpSpPr>
        <p:grpSpPr>
          <a:xfrm>
            <a:off x="4108570" y="4459362"/>
            <a:ext cx="409238" cy="426720"/>
            <a:chOff x="4349877" y="4452187"/>
            <a:chExt cx="409238" cy="426720"/>
          </a:xfrm>
        </p:grpSpPr>
        <p:cxnSp>
          <p:nvCxnSpPr>
            <p:cNvPr id="98" name="ตัวเชื่อมต่อตรง 97">
              <a:extLst>
                <a:ext uri="{FF2B5EF4-FFF2-40B4-BE49-F238E27FC236}">
                  <a16:creationId xmlns:a16="http://schemas.microsoft.com/office/drawing/2014/main" id="{2E381C18-1B8C-41AD-8A20-46D3536062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7343" y="4452187"/>
              <a:ext cx="382345" cy="176962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ตัวเชื่อมต่อตรง 98">
              <a:extLst>
                <a:ext uri="{FF2B5EF4-FFF2-40B4-BE49-F238E27FC236}">
                  <a16:creationId xmlns:a16="http://schemas.microsoft.com/office/drawing/2014/main" id="{F72EAA7F-25DF-4210-B256-B7698CB07C05}"/>
                </a:ext>
              </a:extLst>
            </p:cNvPr>
            <p:cNvCxnSpPr>
              <a:cxnSpLocks/>
            </p:cNvCxnSpPr>
            <p:nvPr/>
          </p:nvCxnSpPr>
          <p:spPr>
            <a:xfrm>
              <a:off x="4357343" y="4635020"/>
              <a:ext cx="401772" cy="243887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>
              <a:extLst>
                <a:ext uri="{FF2B5EF4-FFF2-40B4-BE49-F238E27FC236}">
                  <a16:creationId xmlns:a16="http://schemas.microsoft.com/office/drawing/2014/main" id="{27A80836-FE98-4B07-AC9C-F18603877100}"/>
                </a:ext>
              </a:extLst>
            </p:cNvPr>
            <p:cNvCxnSpPr>
              <a:cxnSpLocks/>
            </p:cNvCxnSpPr>
            <p:nvPr/>
          </p:nvCxnSpPr>
          <p:spPr>
            <a:xfrm>
              <a:off x="4349877" y="4629149"/>
              <a:ext cx="377770" cy="24995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กล่องข้อความ 115">
            <a:extLst>
              <a:ext uri="{FF2B5EF4-FFF2-40B4-BE49-F238E27FC236}">
                <a16:creationId xmlns:a16="http://schemas.microsoft.com/office/drawing/2014/main" id="{48E68808-5DAD-48FB-918F-7C41D22A59CE}"/>
              </a:ext>
            </a:extLst>
          </p:cNvPr>
          <p:cNvSpPr txBox="1"/>
          <p:nvPr/>
        </p:nvSpPr>
        <p:spPr>
          <a:xfrm>
            <a:off x="2910785" y="6933321"/>
            <a:ext cx="1745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ปัญหา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ข้อเสนอแนะ</a:t>
            </a: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JS Toomtam" panose="02000000000000000000" pitchFamily="50" charset="0"/>
              <a:ea typeface="+mn-ea"/>
              <a:cs typeface="JS Toomtam" panose="02000000000000000000" pitchFamily="50" charset="0"/>
            </a:endParaRPr>
          </a:p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rPr>
              <a:t> </a:t>
            </a:r>
          </a:p>
        </p:txBody>
      </p:sp>
      <p:grpSp>
        <p:nvGrpSpPr>
          <p:cNvPr id="120" name="กลุ่ม 119">
            <a:extLst>
              <a:ext uri="{FF2B5EF4-FFF2-40B4-BE49-F238E27FC236}">
                <a16:creationId xmlns:a16="http://schemas.microsoft.com/office/drawing/2014/main" id="{89D3FE68-02EA-4AEE-8578-AF67B6ED84B8}"/>
              </a:ext>
            </a:extLst>
          </p:cNvPr>
          <p:cNvGrpSpPr/>
          <p:nvPr/>
        </p:nvGrpSpPr>
        <p:grpSpPr>
          <a:xfrm>
            <a:off x="2557463" y="7080955"/>
            <a:ext cx="392906" cy="210433"/>
            <a:chOff x="2557463" y="7080955"/>
            <a:chExt cx="392906" cy="210433"/>
          </a:xfrm>
        </p:grpSpPr>
        <p:cxnSp>
          <p:nvCxnSpPr>
            <p:cNvPr id="117" name="ตัวเชื่อมต่อตรง 116">
              <a:extLst>
                <a:ext uri="{FF2B5EF4-FFF2-40B4-BE49-F238E27FC236}">
                  <a16:creationId xmlns:a16="http://schemas.microsoft.com/office/drawing/2014/main" id="{75664CDE-6A20-4795-BFDD-57536E18B3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9844" y="7080955"/>
              <a:ext cx="390525" cy="85958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ตัวเชื่อมต่อตรง 117">
              <a:extLst>
                <a:ext uri="{FF2B5EF4-FFF2-40B4-BE49-F238E27FC236}">
                  <a16:creationId xmlns:a16="http://schemas.microsoft.com/office/drawing/2014/main" id="{4C02EC3B-ED13-47BB-8139-71E85BD83319}"/>
                </a:ext>
              </a:extLst>
            </p:cNvPr>
            <p:cNvCxnSpPr>
              <a:cxnSpLocks/>
            </p:cNvCxnSpPr>
            <p:nvPr/>
          </p:nvCxnSpPr>
          <p:spPr>
            <a:xfrm>
              <a:off x="2557463" y="7166913"/>
              <a:ext cx="392906" cy="124475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2" name="รูปภาพ 131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7A2EA6CB-97F8-4DF1-94B8-2B1DF26BE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3220">
            <a:off x="4975099" y="4983205"/>
            <a:ext cx="1084124" cy="4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9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ดินสอ, กรง, อาหาร, เก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399751D5-4636-4F30-ADD1-88886CD465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8000" cy="9906000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31B7CDF8-093F-4502-8549-A40D51FFFC6B}"/>
              </a:ext>
            </a:extLst>
          </p:cNvPr>
          <p:cNvGrpSpPr/>
          <p:nvPr/>
        </p:nvGrpSpPr>
        <p:grpSpPr>
          <a:xfrm>
            <a:off x="2875187" y="688187"/>
            <a:ext cx="2668011" cy="2011569"/>
            <a:chOff x="3675093" y="1539350"/>
            <a:chExt cx="2857500" cy="2814638"/>
          </a:xfrm>
        </p:grpSpPr>
        <p:pic>
          <p:nvPicPr>
            <p:cNvPr id="17" name="รูปภาพ 16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AF598768-A4A6-4EBB-B01B-00EBFC2F9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3675093" y="1539350"/>
              <a:ext cx="2857500" cy="2814638"/>
            </a:xfrm>
            <a:prstGeom prst="rect">
              <a:avLst/>
            </a:prstGeom>
          </p:spPr>
        </p:pic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0F57C916-8031-4FBA-AF40-4E952726AAA1}"/>
                </a:ext>
              </a:extLst>
            </p:cNvPr>
            <p:cNvSpPr txBox="1"/>
            <p:nvPr/>
          </p:nvSpPr>
          <p:spPr>
            <a:xfrm>
              <a:off x="3991305" y="1736084"/>
              <a:ext cx="2335335" cy="258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รับ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ความร่วมมือจากเครือข่ายหรือ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บุคลากรภายนอก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ความร่วมมือจากผู้ปกครองและชุมชน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ความไว้วางใขจากผู้ปกครองและ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ชุมชน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</p:grpSp>
      <p:grpSp>
        <p:nvGrpSpPr>
          <p:cNvPr id="141" name="กลุ่ม 140">
            <a:extLst>
              <a:ext uri="{FF2B5EF4-FFF2-40B4-BE49-F238E27FC236}">
                <a16:creationId xmlns:a16="http://schemas.microsoft.com/office/drawing/2014/main" id="{9EE80FB4-090A-4855-8926-3BDC638B4896}"/>
              </a:ext>
            </a:extLst>
          </p:cNvPr>
          <p:cNvGrpSpPr/>
          <p:nvPr/>
        </p:nvGrpSpPr>
        <p:grpSpPr>
          <a:xfrm>
            <a:off x="214041" y="6075977"/>
            <a:ext cx="3235223" cy="1482106"/>
            <a:chOff x="389606" y="5847948"/>
            <a:chExt cx="3235223" cy="1482106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33D996BC-0783-4FA0-A497-9C8B24CEDDAF}"/>
                </a:ext>
              </a:extLst>
            </p:cNvPr>
            <p:cNvGrpSpPr/>
            <p:nvPr/>
          </p:nvGrpSpPr>
          <p:grpSpPr>
            <a:xfrm>
              <a:off x="389606" y="5847948"/>
              <a:ext cx="3235223" cy="1482106"/>
              <a:chOff x="266389" y="4696114"/>
              <a:chExt cx="3235223" cy="1482106"/>
            </a:xfrm>
          </p:grpSpPr>
          <p:sp>
            <p:nvSpPr>
              <p:cNvPr id="56" name="กล่องข้อความ 55">
                <a:extLst>
                  <a:ext uri="{FF2B5EF4-FFF2-40B4-BE49-F238E27FC236}">
                    <a16:creationId xmlns:a16="http://schemas.microsoft.com/office/drawing/2014/main" id="{4A8AD232-22F8-4C3F-A040-CBEAC79DBEBD}"/>
                  </a:ext>
                </a:extLst>
              </p:cNvPr>
              <p:cNvSpPr txBox="1"/>
              <p:nvPr/>
            </p:nvSpPr>
            <p:spPr>
              <a:xfrm>
                <a:off x="266389" y="5384348"/>
                <a:ext cx="2597005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- วิเคราะห์ผลการนิเทศ ติดตาม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 ของสถานศึกษา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CR A Extended" panose="02010509020102010303" pitchFamily="50" charset="0"/>
                    <a:ea typeface="+mn-ea"/>
                    <a:cs typeface="JS Toomtam" panose="02000000000000000000" pitchFamily="50" charset="0"/>
                  </a:rPr>
                  <a:t>- จัดทำสรุปผลการนิเทศ ติดตาม</a:t>
                </a:r>
              </a:p>
            </p:txBody>
          </p:sp>
          <p:sp>
            <p:nvSpPr>
              <p:cNvPr id="57" name="กล่องข้อความ 56">
                <a:extLst>
                  <a:ext uri="{FF2B5EF4-FFF2-40B4-BE49-F238E27FC236}">
                    <a16:creationId xmlns:a16="http://schemas.microsoft.com/office/drawing/2014/main" id="{B46B3E90-9604-4117-BFEC-AFC85C9779D4}"/>
                  </a:ext>
                </a:extLst>
              </p:cNvPr>
              <p:cNvSpPr txBox="1"/>
              <p:nvPr/>
            </p:nvSpPr>
            <p:spPr>
              <a:xfrm>
                <a:off x="1756467" y="4737025"/>
                <a:ext cx="17451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จุดแข็ง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จุดอ่อน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ข้อจำกัด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</a:t>
                </a:r>
              </a:p>
            </p:txBody>
          </p:sp>
          <p:sp>
            <p:nvSpPr>
              <p:cNvPr id="58" name="กล่องข้อความ 57">
                <a:extLst>
                  <a:ext uri="{FF2B5EF4-FFF2-40B4-BE49-F238E27FC236}">
                    <a16:creationId xmlns:a16="http://schemas.microsoft.com/office/drawing/2014/main" id="{31D1E68D-F5A1-4C89-97AB-28C51B6C2965}"/>
                  </a:ext>
                </a:extLst>
              </p:cNvPr>
              <p:cNvSpPr txBox="1"/>
              <p:nvPr/>
            </p:nvSpPr>
            <p:spPr>
              <a:xfrm>
                <a:off x="347154" y="4696114"/>
                <a:ext cx="79305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 w="1270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0000">
                          <a:alpha val="40000"/>
                        </a:srgbClr>
                      </a:glow>
                      <a:innerShdw blurRad="177800">
                        <a:srgbClr val="A5A5A5">
                          <a:lumMod val="50000"/>
                        </a:srgbClr>
                      </a:innerShdw>
                    </a:effectLst>
                    <a:uLnTx/>
                    <a:uFillTx/>
                    <a:latin typeface="TH Mali Grade 6" panose="02000506000000020004" pitchFamily="2" charset="-34"/>
                    <a:ea typeface="+mn-ea"/>
                    <a:cs typeface="TH Mali Grade 6" panose="02000506000000020004" pitchFamily="2" charset="-34"/>
                  </a:rPr>
                  <a:t>Act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4" name="กลุ่ม 103">
              <a:extLst>
                <a:ext uri="{FF2B5EF4-FFF2-40B4-BE49-F238E27FC236}">
                  <a16:creationId xmlns:a16="http://schemas.microsoft.com/office/drawing/2014/main" id="{A0ACAFF9-60EC-4CEA-B170-015F9D96EF1D}"/>
                </a:ext>
              </a:extLst>
            </p:cNvPr>
            <p:cNvGrpSpPr/>
            <p:nvPr/>
          </p:nvGrpSpPr>
          <p:grpSpPr>
            <a:xfrm>
              <a:off x="1777299" y="5981293"/>
              <a:ext cx="143323" cy="570143"/>
              <a:chOff x="1807365" y="6119306"/>
              <a:chExt cx="143323" cy="570143"/>
            </a:xfrm>
          </p:grpSpPr>
          <p:cxnSp>
            <p:nvCxnSpPr>
              <p:cNvPr id="86" name="ตัวเชื่อมต่อตรง 85">
                <a:extLst>
                  <a:ext uri="{FF2B5EF4-FFF2-40B4-BE49-F238E27FC236}">
                    <a16:creationId xmlns:a16="http://schemas.microsoft.com/office/drawing/2014/main" id="{31CA03EE-1671-4B9D-8F10-4E0F223FF3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9553" y="6119306"/>
                <a:ext cx="0" cy="570143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ตัวเชื่อมต่อตรง 89">
                <a:extLst>
                  <a:ext uri="{FF2B5EF4-FFF2-40B4-BE49-F238E27FC236}">
                    <a16:creationId xmlns:a16="http://schemas.microsoft.com/office/drawing/2014/main" id="{C0B88886-3ED2-4073-97AD-BF77BF7173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365" y="6121687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ตัวเชื่อมต่อตรง 90">
                <a:extLst>
                  <a:ext uri="{FF2B5EF4-FFF2-40B4-BE49-F238E27FC236}">
                    <a16:creationId xmlns:a16="http://schemas.microsoft.com/office/drawing/2014/main" id="{10E00833-0224-4E75-BDDB-4B1984BA0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9099" y="6328856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ตัวเชื่อมต่อตรง 91">
                <a:extLst>
                  <a:ext uri="{FF2B5EF4-FFF2-40B4-BE49-F238E27FC236}">
                    <a16:creationId xmlns:a16="http://schemas.microsoft.com/office/drawing/2014/main" id="{CA8B611F-4AB1-4754-97DB-EE0F452AEE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365" y="6533643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5" name="รูปภาพ 134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F961191-F280-4770-955E-BB82FEC48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0846">
            <a:off x="575871" y="5005774"/>
            <a:ext cx="1084124" cy="457209"/>
          </a:xfrm>
          <a:prstGeom prst="rect">
            <a:avLst/>
          </a:prstGeom>
        </p:spPr>
      </p:pic>
      <p:pic>
        <p:nvPicPr>
          <p:cNvPr id="137" name="รูปภาพ 136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823F9595-7941-46A7-A59B-CAB878CC2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0406">
            <a:off x="4737524" y="8044136"/>
            <a:ext cx="1084124" cy="457209"/>
          </a:xfrm>
          <a:prstGeom prst="rect">
            <a:avLst/>
          </a:prstGeom>
        </p:spPr>
      </p:pic>
      <p:pic>
        <p:nvPicPr>
          <p:cNvPr id="138" name="รูปภาพ 137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E17D078A-3D90-4309-AF58-A5D350706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0276">
            <a:off x="891451" y="7823053"/>
            <a:ext cx="1084124" cy="457209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559758C-6214-47D4-BEAD-18A92E89D281}"/>
              </a:ext>
            </a:extLst>
          </p:cNvPr>
          <p:cNvGrpSpPr/>
          <p:nvPr/>
        </p:nvGrpSpPr>
        <p:grpSpPr>
          <a:xfrm>
            <a:off x="389606" y="279028"/>
            <a:ext cx="2668011" cy="2848608"/>
            <a:chOff x="304759" y="741293"/>
            <a:chExt cx="2668011" cy="2848608"/>
          </a:xfrm>
        </p:grpSpPr>
        <p:pic>
          <p:nvPicPr>
            <p:cNvPr id="71" name="รูปภาพ 70" descr="รูปภาพประกอบด้วย รูปวาด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1AF810C7-7810-4397-BD01-E46168E03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>
            <a:xfrm>
              <a:off x="304759" y="741293"/>
              <a:ext cx="2668011" cy="2527336"/>
            </a:xfrm>
            <a:prstGeom prst="rect">
              <a:avLst/>
            </a:prstGeom>
          </p:spPr>
        </p:pic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EC462A90-05BA-4819-AFD0-EBF9F1B14AFE}"/>
                </a:ext>
              </a:extLst>
            </p:cNvPr>
            <p:cNvSpPr txBox="1"/>
            <p:nvPr/>
          </p:nvSpPr>
          <p:spPr>
            <a:xfrm>
              <a:off x="554254" y="912245"/>
              <a:ext cx="225570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	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    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ให้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ขวัญและกำลังใจแก่ผู้บริหาร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สถานศึกษา ครูและนักเรียน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ความเชื่อมั่นแก่ชุมชนและผู้ปกครอง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การสนับสนุนโรงเรียนในการบริหาร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จัดการศึกษา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นโยบายในการปฏิบัติงาน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ความเป็นธรรมในการประเมินครูและ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  บุคลากรทางการศึกษา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S Synjaias" pitchFamily="2" charset="2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</p:grpSp>
      <p:pic>
        <p:nvPicPr>
          <p:cNvPr id="132" name="รูปภาพ 131" descr="รูปภาพประกอบด้วย ร่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7A2EA6CB-97F8-4DF1-94B8-2B1DF26BE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5727">
            <a:off x="4631533" y="5007873"/>
            <a:ext cx="1084124" cy="457209"/>
          </a:xfrm>
          <a:prstGeom prst="rect">
            <a:avLst/>
          </a:prstGeom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6349673-7B4F-4892-8E98-06836ECA287C}"/>
              </a:ext>
            </a:extLst>
          </p:cNvPr>
          <p:cNvGrpSpPr/>
          <p:nvPr/>
        </p:nvGrpSpPr>
        <p:grpSpPr>
          <a:xfrm>
            <a:off x="5213335" y="420035"/>
            <a:ext cx="2025050" cy="1270382"/>
            <a:chOff x="2780020" y="536531"/>
            <a:chExt cx="2025050" cy="1270382"/>
          </a:xfrm>
        </p:grpSpPr>
        <p:grpSp>
          <p:nvGrpSpPr>
            <p:cNvPr id="70" name="กลุ่ม 69">
              <a:extLst>
                <a:ext uri="{FF2B5EF4-FFF2-40B4-BE49-F238E27FC236}">
                  <a16:creationId xmlns:a16="http://schemas.microsoft.com/office/drawing/2014/main" id="{9F916CA3-C7B2-42AF-8F3E-50D5B605A47F}"/>
                </a:ext>
              </a:extLst>
            </p:cNvPr>
            <p:cNvGrpSpPr/>
            <p:nvPr/>
          </p:nvGrpSpPr>
          <p:grpSpPr>
            <a:xfrm>
              <a:off x="2780020" y="544272"/>
              <a:ext cx="1297959" cy="1262641"/>
              <a:chOff x="1212850" y="1352548"/>
              <a:chExt cx="2216150" cy="2155848"/>
            </a:xfrm>
          </p:grpSpPr>
          <p:sp>
            <p:nvSpPr>
              <p:cNvPr id="72" name="คำบรรยายภาพ: วงรี 71">
                <a:extLst>
                  <a:ext uri="{FF2B5EF4-FFF2-40B4-BE49-F238E27FC236}">
                    <a16:creationId xmlns:a16="http://schemas.microsoft.com/office/drawing/2014/main" id="{BDA8738B-86D0-46B6-BCA1-EBFD6D950768}"/>
                  </a:ext>
                </a:extLst>
              </p:cNvPr>
              <p:cNvSpPr/>
              <p:nvPr/>
            </p:nvSpPr>
            <p:spPr>
              <a:xfrm>
                <a:off x="1212850" y="1352548"/>
                <a:ext cx="2216150" cy="2155847"/>
              </a:xfrm>
              <a:prstGeom prst="wedgeEllipseCallout">
                <a:avLst>
                  <a:gd name="adj1" fmla="val -57893"/>
                  <a:gd name="adj2" fmla="val 35947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pic>
            <p:nvPicPr>
              <p:cNvPr id="73" name="รูปภาพ 72">
                <a:extLst>
                  <a:ext uri="{FF2B5EF4-FFF2-40B4-BE49-F238E27FC236}">
                    <a16:creationId xmlns:a16="http://schemas.microsoft.com/office/drawing/2014/main" id="{034F5D84-4FBB-45F1-AE6D-0347C2236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9" t="46130" r="48526" b="20436"/>
              <a:stretch/>
            </p:blipFill>
            <p:spPr>
              <a:xfrm>
                <a:off x="1212850" y="1352549"/>
                <a:ext cx="2216150" cy="2155847"/>
              </a:xfrm>
              <a:prstGeom prst="wedgeEllipseCallout">
                <a:avLst>
                  <a:gd name="adj1" fmla="val -57159"/>
                  <a:gd name="adj2" fmla="val 35947"/>
                </a:avLst>
              </a:prstGeom>
              <a:ln w="38100">
                <a:solidFill>
                  <a:srgbClr val="FF00FF"/>
                </a:solidFill>
              </a:ln>
            </p:spPr>
          </p:pic>
        </p:grpSp>
        <p:sp>
          <p:nvSpPr>
            <p:cNvPr id="75" name="กล่องข้อความ 74">
              <a:extLst>
                <a:ext uri="{FF2B5EF4-FFF2-40B4-BE49-F238E27FC236}">
                  <a16:creationId xmlns:a16="http://schemas.microsoft.com/office/drawing/2014/main" id="{6C1F5973-6A77-4B4D-8D0C-D493617238DC}"/>
                </a:ext>
              </a:extLst>
            </p:cNvPr>
            <p:cNvSpPr txBox="1"/>
            <p:nvPr/>
          </p:nvSpPr>
          <p:spPr>
            <a:xfrm rot="1040404">
              <a:off x="3127586" y="536531"/>
              <a:ext cx="1677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ArchUp">
                <a:avLst>
                  <a:gd name="adj" fmla="val 11518168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pattFill prst="narHorz">
                    <a:fgClr>
                      <a:srgbClr val="A5A5A5"/>
                    </a:fgClr>
                    <a:bgClr>
                      <a:srgbClr val="A5A5A5">
                        <a:lumMod val="40000"/>
                        <a:lumOff val="60000"/>
                      </a:srgbClr>
                    </a:bgClr>
                  </a:patt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อปท.</a:t>
              </a: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 </a:t>
              </a:r>
            </a:p>
          </p:txBody>
        </p:sp>
      </p:grpSp>
      <p:grpSp>
        <p:nvGrpSpPr>
          <p:cNvPr id="143" name="กลุ่ม 142">
            <a:extLst>
              <a:ext uri="{FF2B5EF4-FFF2-40B4-BE49-F238E27FC236}">
                <a16:creationId xmlns:a16="http://schemas.microsoft.com/office/drawing/2014/main" id="{DB507349-66FF-4263-B7CE-56A4B436935D}"/>
              </a:ext>
            </a:extLst>
          </p:cNvPr>
          <p:cNvGrpSpPr/>
          <p:nvPr/>
        </p:nvGrpSpPr>
        <p:grpSpPr>
          <a:xfrm>
            <a:off x="876070" y="2814472"/>
            <a:ext cx="5708378" cy="2967540"/>
            <a:chOff x="984241" y="2597372"/>
            <a:chExt cx="5708378" cy="2967540"/>
          </a:xfrm>
        </p:grpSpPr>
        <p:grpSp>
          <p:nvGrpSpPr>
            <p:cNvPr id="89" name="กลุ่ม 88">
              <a:extLst>
                <a:ext uri="{FF2B5EF4-FFF2-40B4-BE49-F238E27FC236}">
                  <a16:creationId xmlns:a16="http://schemas.microsoft.com/office/drawing/2014/main" id="{8D45891D-9451-4CA3-A69D-5F6D8D576341}"/>
                </a:ext>
              </a:extLst>
            </p:cNvPr>
            <p:cNvGrpSpPr/>
            <p:nvPr/>
          </p:nvGrpSpPr>
          <p:grpSpPr>
            <a:xfrm>
              <a:off x="984241" y="2597372"/>
              <a:ext cx="5708378" cy="2967540"/>
              <a:chOff x="1225548" y="2590197"/>
              <a:chExt cx="5708378" cy="2967540"/>
            </a:xfrm>
          </p:grpSpPr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20DEDD1C-8C0D-4D1E-99C0-E8C0D242A3B8}"/>
                  </a:ext>
                </a:extLst>
              </p:cNvPr>
              <p:cNvGrpSpPr/>
              <p:nvPr/>
            </p:nvGrpSpPr>
            <p:grpSpPr>
              <a:xfrm>
                <a:off x="1225548" y="2590197"/>
                <a:ext cx="5708378" cy="2967540"/>
                <a:chOff x="1334092" y="2385787"/>
                <a:chExt cx="5708378" cy="2967540"/>
              </a:xfrm>
            </p:grpSpPr>
            <p:sp>
              <p:nvSpPr>
                <p:cNvPr id="45" name="กล่องข้อความ 44">
                  <a:extLst>
                    <a:ext uri="{FF2B5EF4-FFF2-40B4-BE49-F238E27FC236}">
                      <a16:creationId xmlns:a16="http://schemas.microsoft.com/office/drawing/2014/main" id="{16732855-6D35-4963-94A5-E2C1C958499D}"/>
                    </a:ext>
                  </a:extLst>
                </p:cNvPr>
                <p:cNvSpPr txBox="1"/>
                <p:nvPr/>
              </p:nvSpPr>
              <p:spPr>
                <a:xfrm>
                  <a:off x="4166969" y="2385787"/>
                  <a:ext cx="259638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แผนยุทธศาสตร์ชาติ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แผนการศึกษาระดับชาติ 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แผนพัฒนาเศรษฐกิจและสังคมแห่งชาติ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นโยบายด้านการศึกษาของกระทรวงมหาดไทย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endParaRPr>
                </a:p>
              </p:txBody>
            </p:sp>
            <p:sp>
              <p:nvSpPr>
                <p:cNvPr id="46" name="กล่องข้อความ 45">
                  <a:extLst>
                    <a:ext uri="{FF2B5EF4-FFF2-40B4-BE49-F238E27FC236}">
                      <a16:creationId xmlns:a16="http://schemas.microsoft.com/office/drawing/2014/main" id="{59BD9017-7E63-4C7D-AA32-4EA34FDB31AB}"/>
                    </a:ext>
                  </a:extLst>
                </p:cNvPr>
                <p:cNvSpPr txBox="1"/>
                <p:nvPr/>
              </p:nvSpPr>
              <p:spPr>
                <a:xfrm>
                  <a:off x="5105032" y="3376040"/>
                  <a:ext cx="1937438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แหล่งเรียนรู้/วัสดุอุปกรณ์ (สื่อ)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บุคลากร -อัตรา –ความสามรถ -สิ่งที่ควรได้รับการพัฒนา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งบประมาณ</a:t>
                  </a:r>
                </a:p>
              </p:txBody>
            </p:sp>
            <p:sp>
              <p:nvSpPr>
                <p:cNvPr id="48" name="กล่องข้อความ 47">
                  <a:extLst>
                    <a:ext uri="{FF2B5EF4-FFF2-40B4-BE49-F238E27FC236}">
                      <a16:creationId xmlns:a16="http://schemas.microsoft.com/office/drawing/2014/main" id="{92450778-D99B-4460-AC34-9B8572B81D1E}"/>
                    </a:ext>
                  </a:extLst>
                </p:cNvPr>
                <p:cNvSpPr txBox="1"/>
                <p:nvPr/>
              </p:nvSpPr>
              <p:spPr>
                <a:xfrm>
                  <a:off x="1334092" y="2552024"/>
                  <a:ext cx="79305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 w="12700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ysClr val="windowText" lastClr="000000"/>
                      </a:solidFill>
                      <a:effectLst>
                        <a:glow rad="63500">
                          <a:srgbClr val="FF0000">
                            <a:alpha val="40000"/>
                          </a:srgbClr>
                        </a:glow>
                        <a:innerShdw blurRad="177800">
                          <a:srgbClr val="A5A5A5">
                            <a:lumMod val="50000"/>
                          </a:srgbClr>
                        </a:innerShdw>
                      </a:effectLst>
                      <a:uLnTx/>
                      <a:uFillTx/>
                      <a:latin typeface="TH Mali Grade 6" panose="02000506000000020004" pitchFamily="2" charset="-34"/>
                      <a:ea typeface="+mn-ea"/>
                      <a:cs typeface="TH Mali Grade 6" panose="02000506000000020004" pitchFamily="2" charset="-34"/>
                    </a:rPr>
                    <a:t>Plan</a:t>
                  </a: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glow rad="63500">
                          <a:srgbClr val="FFC000">
                            <a:satMod val="175000"/>
                            <a:alpha val="40000"/>
                          </a:srgbClr>
                        </a:glow>
                      </a:effectLst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rPr>
                    <a:t> </a:t>
                  </a:r>
                </a:p>
              </p:txBody>
            </p:sp>
            <p:sp>
              <p:nvSpPr>
                <p:cNvPr id="43" name="กล่องข้อความ 42">
                  <a:extLst>
                    <a:ext uri="{FF2B5EF4-FFF2-40B4-BE49-F238E27FC236}">
                      <a16:creationId xmlns:a16="http://schemas.microsoft.com/office/drawing/2014/main" id="{76A997E8-8A4D-4A76-BFCF-346E28D0AB54}"/>
                    </a:ext>
                  </a:extLst>
                </p:cNvPr>
                <p:cNvSpPr txBox="1"/>
                <p:nvPr/>
              </p:nvSpPr>
              <p:spPr>
                <a:xfrm>
                  <a:off x="1940391" y="2949912"/>
                  <a:ext cx="3028730" cy="2403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- วิเคราะห์ระดับนโยบาย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- วิเคราะห์ความต้องการของสังคม ชุมชน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  และการเปลี่ยนแปลงของโลก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Synjaias" pitchFamily="2" charset="2"/>
                      <a:ea typeface="+mn-ea"/>
                      <a:cs typeface="JS Toomtam" panose="02000000000000000000" pitchFamily="50" charset="0"/>
                    </a:rPr>
                    <a:t>- สำรวจทรัพยากรเพื่อจัดสรรให้เหมาะสม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Synjaias" pitchFamily="2" charset="2"/>
                      <a:ea typeface="+mn-ea"/>
                      <a:cs typeface="JS Toomtam" panose="02000000000000000000" pitchFamily="50" charset="0"/>
                    </a:rPr>
                    <a:t>  และปรับปรุงพัฒนา 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Synjaias" pitchFamily="2" charset="2"/>
                      <a:ea typeface="+mn-ea"/>
                      <a:cs typeface="JS Toomtam" panose="02000000000000000000" pitchFamily="50" charset="0"/>
                    </a:rPr>
                    <a:t>- </a:t>
                  </a: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สร้างเครือข่าย จัดหาบุคลากรภายนอก 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  มาช่วยพัฒนาการศึกษาท้องถิ่น 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- วางนโยบายหรือเป้าหมายด้านการศึกษา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  อย่างชัดเจน</a:t>
                  </a:r>
                </a:p>
                <a:p>
                  <a:pPr marL="0" marR="0" lvl="0" indent="0" algn="thaiDist" defTabSz="457200" rtl="0" eaLnBrk="1" fontAlgn="auto" latinLnBrk="0" hangingPunct="1">
                    <a:lnSpc>
                      <a:spcPct val="83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JS Toomtam" panose="02000000000000000000" pitchFamily="50" charset="0"/>
                      <a:ea typeface="+mn-ea"/>
                      <a:cs typeface="JS Toomtam" panose="02000000000000000000" pitchFamily="50" charset="0"/>
                    </a:rPr>
                    <a:t>- กำหนดกรอบการนิเทศ ติดตาม</a:t>
                  </a:r>
                </a:p>
              </p:txBody>
            </p:sp>
          </p:grpSp>
          <p:grpSp>
            <p:nvGrpSpPr>
              <p:cNvPr id="83" name="กลุ่ม 82">
                <a:extLst>
                  <a:ext uri="{FF2B5EF4-FFF2-40B4-BE49-F238E27FC236}">
                    <a16:creationId xmlns:a16="http://schemas.microsoft.com/office/drawing/2014/main" id="{086F4DF4-4B8A-4572-89ED-615DBBBE01E5}"/>
                  </a:ext>
                </a:extLst>
              </p:cNvPr>
              <p:cNvGrpSpPr/>
              <p:nvPr/>
            </p:nvGrpSpPr>
            <p:grpSpPr>
              <a:xfrm>
                <a:off x="3607794" y="2743132"/>
                <a:ext cx="483580" cy="607471"/>
                <a:chOff x="3607794" y="2743132"/>
                <a:chExt cx="483580" cy="607471"/>
              </a:xfrm>
            </p:grpSpPr>
            <p:cxnSp>
              <p:nvCxnSpPr>
                <p:cNvPr id="60" name="ตัวเชื่อมต่อตรง 59">
                  <a:extLst>
                    <a:ext uri="{FF2B5EF4-FFF2-40B4-BE49-F238E27FC236}">
                      <a16:creationId xmlns:a16="http://schemas.microsoft.com/office/drawing/2014/main" id="{69EA83C6-1E39-43D8-8752-474876A9A0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10175" y="2743132"/>
                  <a:ext cx="433596" cy="520354"/>
                </a:xfrm>
                <a:prstGeom prst="line">
                  <a:avLst/>
                </a:prstGeom>
                <a:ln w="127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ตัวเชื่อมต่อตรง 61">
                  <a:extLst>
                    <a:ext uri="{FF2B5EF4-FFF2-40B4-BE49-F238E27FC236}">
                      <a16:creationId xmlns:a16="http://schemas.microsoft.com/office/drawing/2014/main" id="{68B7686A-3445-4640-A977-7F8D5516CF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12556" y="2953252"/>
                  <a:ext cx="463974" cy="310236"/>
                </a:xfrm>
                <a:prstGeom prst="line">
                  <a:avLst/>
                </a:prstGeom>
                <a:ln w="127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ตัวเชื่อมต่อตรง 64">
                  <a:extLst>
                    <a:ext uri="{FF2B5EF4-FFF2-40B4-BE49-F238E27FC236}">
                      <a16:creationId xmlns:a16="http://schemas.microsoft.com/office/drawing/2014/main" id="{536AFE48-C334-44A6-8A4A-A4A8C2B6C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07794" y="3153212"/>
                  <a:ext cx="483580" cy="107457"/>
                </a:xfrm>
                <a:prstGeom prst="line">
                  <a:avLst/>
                </a:prstGeom>
                <a:ln w="127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ตัวเชื่อมต่อตรง 76">
                  <a:extLst>
                    <a:ext uri="{FF2B5EF4-FFF2-40B4-BE49-F238E27FC236}">
                      <a16:creationId xmlns:a16="http://schemas.microsoft.com/office/drawing/2014/main" id="{6BE12478-4F4D-4451-9470-B90444745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0175" y="3260670"/>
                  <a:ext cx="433596" cy="89933"/>
                </a:xfrm>
                <a:prstGeom prst="line">
                  <a:avLst/>
                </a:prstGeom>
                <a:ln w="127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id="{404D8ECA-0381-4F1D-A07C-6E00F667CC8F}"/>
                </a:ext>
              </a:extLst>
            </p:cNvPr>
            <p:cNvGrpSpPr/>
            <p:nvPr/>
          </p:nvGrpSpPr>
          <p:grpSpPr>
            <a:xfrm>
              <a:off x="4512469" y="3750468"/>
              <a:ext cx="322302" cy="496109"/>
              <a:chOff x="4512469" y="3750468"/>
              <a:chExt cx="322302" cy="496109"/>
            </a:xfrm>
          </p:grpSpPr>
          <p:cxnSp>
            <p:nvCxnSpPr>
              <p:cNvPr id="31" name="ตัวเชื่อมต่อตรง 30">
                <a:extLst>
                  <a:ext uri="{FF2B5EF4-FFF2-40B4-BE49-F238E27FC236}">
                    <a16:creationId xmlns:a16="http://schemas.microsoft.com/office/drawing/2014/main" id="{5030D300-D1A3-46F5-BAAC-F885A23A2A49}"/>
                  </a:ext>
                </a:extLst>
              </p:cNvPr>
              <p:cNvCxnSpPr/>
              <p:nvPr/>
            </p:nvCxnSpPr>
            <p:spPr>
              <a:xfrm flipV="1">
                <a:off x="4512469" y="3750468"/>
                <a:ext cx="309562" cy="211932"/>
              </a:xfrm>
              <a:prstGeom prst="line">
                <a:avLst/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ตัวเชื่อมต่อตรง 32">
                <a:extLst>
                  <a:ext uri="{FF2B5EF4-FFF2-40B4-BE49-F238E27FC236}">
                    <a16:creationId xmlns:a16="http://schemas.microsoft.com/office/drawing/2014/main" id="{D1A04C34-50D0-4C7A-998D-7A3517DB2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2469" y="3924333"/>
                <a:ext cx="322302" cy="38528"/>
              </a:xfrm>
              <a:prstGeom prst="line">
                <a:avLst/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ตัวเชื่อมต่อตรง 36">
                <a:extLst>
                  <a:ext uri="{FF2B5EF4-FFF2-40B4-BE49-F238E27FC236}">
                    <a16:creationId xmlns:a16="http://schemas.microsoft.com/office/drawing/2014/main" id="{5A98935F-FDBB-4F3F-BD84-DD26B9C8CCB6}"/>
                  </a:ext>
                </a:extLst>
              </p:cNvPr>
              <p:cNvCxnSpPr/>
              <p:nvPr/>
            </p:nvCxnSpPr>
            <p:spPr>
              <a:xfrm>
                <a:off x="4512469" y="3962861"/>
                <a:ext cx="300711" cy="283716"/>
              </a:xfrm>
              <a:prstGeom prst="line">
                <a:avLst/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กลุ่ม 143">
            <a:extLst>
              <a:ext uri="{FF2B5EF4-FFF2-40B4-BE49-F238E27FC236}">
                <a16:creationId xmlns:a16="http://schemas.microsoft.com/office/drawing/2014/main" id="{CD814F1D-CE5E-4BBC-8FAB-89C33DAABC59}"/>
              </a:ext>
            </a:extLst>
          </p:cNvPr>
          <p:cNvGrpSpPr/>
          <p:nvPr/>
        </p:nvGrpSpPr>
        <p:grpSpPr>
          <a:xfrm>
            <a:off x="3822504" y="5426991"/>
            <a:ext cx="2765148" cy="2704947"/>
            <a:chOff x="4118467" y="5323687"/>
            <a:chExt cx="2765148" cy="2704947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EC37CC28-F8C9-4CC5-8FC8-9AFCF25D2F2C}"/>
                </a:ext>
              </a:extLst>
            </p:cNvPr>
            <p:cNvGrpSpPr/>
            <p:nvPr/>
          </p:nvGrpSpPr>
          <p:grpSpPr>
            <a:xfrm>
              <a:off x="4118467" y="5323687"/>
              <a:ext cx="2765148" cy="2704947"/>
              <a:chOff x="4153033" y="5019431"/>
              <a:chExt cx="2765148" cy="2704947"/>
            </a:xfrm>
          </p:grpSpPr>
          <p:sp>
            <p:nvSpPr>
              <p:cNvPr id="49" name="กล่องข้อความ 48">
                <a:extLst>
                  <a:ext uri="{FF2B5EF4-FFF2-40B4-BE49-F238E27FC236}">
                    <a16:creationId xmlns:a16="http://schemas.microsoft.com/office/drawing/2014/main" id="{BF76F01C-FA3C-4E85-9EBB-A11FD4364FB6}"/>
                  </a:ext>
                </a:extLst>
              </p:cNvPr>
              <p:cNvSpPr txBox="1"/>
              <p:nvPr/>
            </p:nvSpPr>
            <p:spPr>
              <a:xfrm>
                <a:off x="4153033" y="5550898"/>
                <a:ext cx="2765148" cy="21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- จัดทำแผน/โครงการนิเทศติดตาม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endParaRP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endParaRP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- ปฏิบัติงานร่วมกับเครือข่ายหรือ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 บุคลากรภายนอก ในการพัฒนา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Toomtam" panose="02000000000000000000" pitchFamily="50" charset="0"/>
                    <a:ea typeface="+mn-ea"/>
                    <a:cs typeface="JS Toomtam" panose="02000000000000000000" pitchFamily="50" charset="0"/>
                  </a:rPr>
                  <a:t>  ผลสัมฤทธิ์ทางการศึกษา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Synjaias" pitchFamily="2" charset="2"/>
                    <a:ea typeface="+mn-ea"/>
                    <a:cs typeface="JS Toomtam" panose="02000000000000000000" pitchFamily="50" charset="0"/>
                  </a:rPr>
                  <a:t>- ให้ความช่วยเหลือและคำปรึกษาแก่ครู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Synjaias" pitchFamily="2" charset="2"/>
                    <a:ea typeface="+mn-ea"/>
                    <a:cs typeface="JS Toomtam" panose="02000000000000000000" pitchFamily="50" charset="0"/>
                  </a:rPr>
                  <a:t>   และบุคลากรทั้งภายในและนอก 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8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JS Synjaias" pitchFamily="2" charset="2"/>
                    <a:ea typeface="+mn-ea"/>
                    <a:cs typeface="JS Toomtam" panose="02000000000000000000" pitchFamily="50" charset="0"/>
                  </a:rPr>
                  <a:t>   ในการปฏิบัติงาน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endParaRPr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F15E5A08-50B8-43CB-B074-A02384E20C0A}"/>
                  </a:ext>
                </a:extLst>
              </p:cNvPr>
              <p:cNvSpPr txBox="1"/>
              <p:nvPr/>
            </p:nvSpPr>
            <p:spPr>
              <a:xfrm>
                <a:off x="5949798" y="5019431"/>
                <a:ext cx="79305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 w="1270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0000">
                          <a:alpha val="40000"/>
                        </a:srgbClr>
                      </a:glow>
                      <a:innerShdw blurRad="177800">
                        <a:srgbClr val="A5A5A5">
                          <a:lumMod val="50000"/>
                        </a:srgbClr>
                      </a:innerShdw>
                    </a:effectLst>
                    <a:uLnTx/>
                    <a:uFillTx/>
                    <a:latin typeface="TH Mali Grade 6" panose="02000506000000020004" pitchFamily="2" charset="-34"/>
                    <a:ea typeface="+mn-ea"/>
                    <a:cs typeface="TH Mali Grade 6" panose="02000506000000020004" pitchFamily="2" charset="-34"/>
                  </a:rPr>
                  <a:t>Do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124" name="กล่องข้อความ 123">
              <a:extLst>
                <a:ext uri="{FF2B5EF4-FFF2-40B4-BE49-F238E27FC236}">
                  <a16:creationId xmlns:a16="http://schemas.microsoft.com/office/drawing/2014/main" id="{BDE4FBD8-01B7-40C2-B7B5-6A060ECE6A51}"/>
                </a:ext>
              </a:extLst>
            </p:cNvPr>
            <p:cNvSpPr txBox="1"/>
            <p:nvPr/>
          </p:nvSpPr>
          <p:spPr>
            <a:xfrm>
              <a:off x="4566616" y="6051167"/>
              <a:ext cx="2141674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จัดหาหรือสร้างเครื่องมือประเมิน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เก็บรวบรวมข้อมูล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วิเคราะห์ข้อมูล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</a:t>
              </a:r>
            </a:p>
          </p:txBody>
        </p:sp>
        <p:grpSp>
          <p:nvGrpSpPr>
            <p:cNvPr id="126" name="กลุ่ม 125">
              <a:extLst>
                <a:ext uri="{FF2B5EF4-FFF2-40B4-BE49-F238E27FC236}">
                  <a16:creationId xmlns:a16="http://schemas.microsoft.com/office/drawing/2014/main" id="{D77E9FD4-AA97-43CE-98BB-B7CEB07D9940}"/>
                </a:ext>
              </a:extLst>
            </p:cNvPr>
            <p:cNvGrpSpPr/>
            <p:nvPr/>
          </p:nvGrpSpPr>
          <p:grpSpPr>
            <a:xfrm>
              <a:off x="4494954" y="6067834"/>
              <a:ext cx="143323" cy="434731"/>
              <a:chOff x="1807365" y="6033257"/>
              <a:chExt cx="143323" cy="434731"/>
            </a:xfrm>
          </p:grpSpPr>
          <p:cxnSp>
            <p:nvCxnSpPr>
              <p:cNvPr id="127" name="ตัวเชื่อมต่อตรง 126">
                <a:extLst>
                  <a:ext uri="{FF2B5EF4-FFF2-40B4-BE49-F238E27FC236}">
                    <a16:creationId xmlns:a16="http://schemas.microsoft.com/office/drawing/2014/main" id="{77064470-F352-4588-9C1E-7345AE1D27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07365" y="6033257"/>
                <a:ext cx="2188" cy="434731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ตัวเชื่อมต่อตรง 127">
                <a:extLst>
                  <a:ext uri="{FF2B5EF4-FFF2-40B4-BE49-F238E27FC236}">
                    <a16:creationId xmlns:a16="http://schemas.microsoft.com/office/drawing/2014/main" id="{F86A059B-9638-4C73-9EC9-DEF41C879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365" y="6121687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ตัวเชื่อมต่อตรง 128">
                <a:extLst>
                  <a:ext uri="{FF2B5EF4-FFF2-40B4-BE49-F238E27FC236}">
                    <a16:creationId xmlns:a16="http://schemas.microsoft.com/office/drawing/2014/main" id="{B98D1854-93D7-4341-A3F3-B9F5F68AD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9099" y="6295519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ตัวเชื่อมต่อตรง 129">
                <a:extLst>
                  <a:ext uri="{FF2B5EF4-FFF2-40B4-BE49-F238E27FC236}">
                    <a16:creationId xmlns:a16="http://schemas.microsoft.com/office/drawing/2014/main" id="{6F8A4EF1-BF81-4DFC-9216-7C2E9EEDD7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365" y="6462205"/>
                <a:ext cx="141589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4FB6341-A590-4F63-BACC-4FEC944F0942}"/>
              </a:ext>
            </a:extLst>
          </p:cNvPr>
          <p:cNvGrpSpPr/>
          <p:nvPr/>
        </p:nvGrpSpPr>
        <p:grpSpPr>
          <a:xfrm>
            <a:off x="1742737" y="7979801"/>
            <a:ext cx="4595517" cy="1892036"/>
            <a:chOff x="2311840" y="7704335"/>
            <a:chExt cx="4595517" cy="1892036"/>
          </a:xfrm>
        </p:grpSpPr>
        <p:sp>
          <p:nvSpPr>
            <p:cNvPr id="52" name="กล่องข้อความ 51">
              <a:extLst>
                <a:ext uri="{FF2B5EF4-FFF2-40B4-BE49-F238E27FC236}">
                  <a16:creationId xmlns:a16="http://schemas.microsoft.com/office/drawing/2014/main" id="{6B9C749E-5774-4588-8752-F0D9CD309501}"/>
                </a:ext>
              </a:extLst>
            </p:cNvPr>
            <p:cNvSpPr txBox="1"/>
            <p:nvPr/>
          </p:nvSpPr>
          <p:spPr>
            <a:xfrm>
              <a:off x="2311840" y="8288321"/>
              <a:ext cx="3413053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- นิเทศ ติดตาม การปฏิบัติงานของสถานศึกษา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  อย่างต่อเนื่อง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S Synjaias" pitchFamily="2" charset="2"/>
                  <a:ea typeface="+mn-ea"/>
                  <a:cs typeface="JS Toomtam" panose="02000000000000000000" pitchFamily="50" charset="0"/>
                </a:rPr>
                <a:t>- ประเมินการปฏิบัติงานของครูและบุคลากร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S Toomtam" panose="02000000000000000000" pitchFamily="50" charset="0"/>
                <a:ea typeface="+mn-ea"/>
                <a:cs typeface="JS Toomtam" panose="02000000000000000000" pitchFamily="50" charset="0"/>
              </a:endParaRPr>
            </a:p>
          </p:txBody>
        </p:sp>
        <p:sp>
          <p:nvSpPr>
            <p:cNvPr id="53" name="กล่องข้อความ 52">
              <a:extLst>
                <a:ext uri="{FF2B5EF4-FFF2-40B4-BE49-F238E27FC236}">
                  <a16:creationId xmlns:a16="http://schemas.microsoft.com/office/drawing/2014/main" id="{A7AB98D9-8720-4BA8-870E-3CDF74FA610B}"/>
                </a:ext>
              </a:extLst>
            </p:cNvPr>
            <p:cNvSpPr txBox="1"/>
            <p:nvPr/>
          </p:nvSpPr>
          <p:spPr>
            <a:xfrm>
              <a:off x="3870485" y="8546084"/>
              <a:ext cx="3036872" cy="79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การนำนโยบายสู่การปฏิบัติ 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การนิเทศการสอนของครู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ความพึงพอใจของชุมชนและผู้ปกครอง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JS Toomtam" panose="02000000000000000000" pitchFamily="50" charset="0"/>
                  <a:ea typeface="+mn-ea"/>
                  <a:cs typeface="JS Toomtam" panose="02000000000000000000" pitchFamily="50" charset="0"/>
                </a:rPr>
                <a:t>การปฏิบัติงานร่วมกับเครือข่าย/บุคลากรภายนอก</a:t>
              </a: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870155A6-300E-4845-9946-82D86912F5F3}"/>
                </a:ext>
              </a:extLst>
            </p:cNvPr>
            <p:cNvSpPr txBox="1"/>
            <p:nvPr/>
          </p:nvSpPr>
          <p:spPr>
            <a:xfrm>
              <a:off x="3272209" y="7704335"/>
              <a:ext cx="10828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glow rad="63500">
                      <a:srgbClr val="FF0000">
                        <a:alpha val="40000"/>
                      </a:srgbClr>
                    </a:glow>
                    <a:innerShdw blurRad="177800">
                      <a:srgbClr val="A5A5A5">
                        <a:lumMod val="50000"/>
                      </a:srgbClr>
                    </a:innerShdw>
                  </a:effectLst>
                  <a:uLnTx/>
                  <a:uFillTx/>
                  <a:latin typeface="TH Mali Grade 6" panose="02000506000000020004" pitchFamily="2" charset="-34"/>
                  <a:ea typeface="+mn-ea"/>
                  <a:cs typeface="TH Mali Grade 6" panose="02000506000000020004" pitchFamily="2" charset="-34"/>
                </a:rPr>
                <a:t>Check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9B5C0944-C5C5-4D5F-8BF4-7B893D834A56}"/>
              </a:ext>
            </a:extLst>
          </p:cNvPr>
          <p:cNvGrpSpPr/>
          <p:nvPr/>
        </p:nvGrpSpPr>
        <p:grpSpPr>
          <a:xfrm>
            <a:off x="2996734" y="8945396"/>
            <a:ext cx="371475" cy="479425"/>
            <a:chOff x="2454275" y="8934450"/>
            <a:chExt cx="371475" cy="479425"/>
          </a:xfrm>
        </p:grpSpPr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505AB7AD-61D5-40FE-AD99-238C57B4650D}"/>
                </a:ext>
              </a:extLst>
            </p:cNvPr>
            <p:cNvCxnSpPr/>
            <p:nvPr/>
          </p:nvCxnSpPr>
          <p:spPr>
            <a:xfrm flipV="1">
              <a:off x="2454275" y="8934450"/>
              <a:ext cx="371475" cy="3810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ตัวเชื่อมต่อตรง 130">
              <a:extLst>
                <a:ext uri="{FF2B5EF4-FFF2-40B4-BE49-F238E27FC236}">
                  <a16:creationId xmlns:a16="http://schemas.microsoft.com/office/drawing/2014/main" id="{4A48A929-EEFA-45E0-8273-BD12F85E4734}"/>
                </a:ext>
              </a:extLst>
            </p:cNvPr>
            <p:cNvCxnSpPr>
              <a:cxnSpLocks/>
            </p:cNvCxnSpPr>
            <p:nvPr/>
          </p:nvCxnSpPr>
          <p:spPr>
            <a:xfrm>
              <a:off x="2454275" y="8972550"/>
              <a:ext cx="371475" cy="142875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71790DE3-E5FA-4F22-A938-A7F4A2C66C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4275" y="8972550"/>
              <a:ext cx="358653" cy="282242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E6C472A1-70CE-4711-89D4-5707C7C9EA68}"/>
                </a:ext>
              </a:extLst>
            </p:cNvPr>
            <p:cNvCxnSpPr>
              <a:cxnSpLocks/>
            </p:cNvCxnSpPr>
            <p:nvPr/>
          </p:nvCxnSpPr>
          <p:spPr>
            <a:xfrm>
              <a:off x="2454275" y="8972550"/>
              <a:ext cx="342900" cy="441325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33647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863</Words>
  <Application>Microsoft Office PowerPoint</Application>
  <PresentationFormat>กระดาษ A4 (210x297 มม.)</PresentationFormat>
  <Paragraphs>269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20" baseType="lpstr">
      <vt:lpstr>Apple Chancery</vt:lpstr>
      <vt:lpstr>Calibri Light</vt:lpstr>
      <vt:lpstr>JasmineUPC</vt:lpstr>
      <vt:lpstr>OCR A Extended</vt:lpstr>
      <vt:lpstr>TH Mali Grade 6</vt:lpstr>
      <vt:lpstr>JS Toomtam</vt:lpstr>
      <vt:lpstr>JS Synjaias</vt:lpstr>
      <vt:lpstr>JS Sethaas</vt:lpstr>
      <vt:lpstr>Arial</vt:lpstr>
      <vt:lpstr>Calibri</vt:lpstr>
      <vt:lpstr>Berlin Sans FB Demi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Joanne Na</dc:creator>
  <cp:lastModifiedBy>Joanne Na</cp:lastModifiedBy>
  <cp:revision>8</cp:revision>
  <dcterms:created xsi:type="dcterms:W3CDTF">2019-10-07T08:16:25Z</dcterms:created>
  <dcterms:modified xsi:type="dcterms:W3CDTF">2019-10-16T04:23:10Z</dcterms:modified>
</cp:coreProperties>
</file>